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5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6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7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8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9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0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11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12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13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14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15.xml" ContentType="application/vnd.openxmlformats-officedocument.presentationml.notesSlid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notesSlides/notesSlide16.xml" ContentType="application/vnd.openxmlformats-officedocument.presentationml.notesSlid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notesSlides/notesSlide17.xml" ContentType="application/vnd.openxmlformats-officedocument.presentationml.notesSlide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notesSlides/notesSlide18.xml" ContentType="application/vnd.openxmlformats-officedocument.presentationml.notesSlide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19.xml" ContentType="application/vnd.openxmlformats-officedocument.presentationml.notesSl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notesSlides/notesSlide20.xml" ContentType="application/vnd.openxmlformats-officedocument.presentationml.notesSlide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notesSlides/notesSlide2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notesSlides/notesSlide22.xml" ContentType="application/vnd.openxmlformats-officedocument.presentationml.notesSlide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  <p:sldMasterId id="2147483695" r:id="rId5"/>
  </p:sldMasterIdLst>
  <p:notesMasterIdLst>
    <p:notesMasterId r:id="rId29"/>
  </p:notesMasterIdLst>
  <p:sldIdLst>
    <p:sldId id="371" r:id="rId6"/>
    <p:sldId id="287" r:id="rId7"/>
    <p:sldId id="413" r:id="rId8"/>
    <p:sldId id="412" r:id="rId9"/>
    <p:sldId id="376" r:id="rId10"/>
    <p:sldId id="403" r:id="rId11"/>
    <p:sldId id="404" r:id="rId12"/>
    <p:sldId id="406" r:id="rId13"/>
    <p:sldId id="407" r:id="rId14"/>
    <p:sldId id="408" r:id="rId15"/>
    <p:sldId id="405" r:id="rId16"/>
    <p:sldId id="409" r:id="rId17"/>
    <p:sldId id="411" r:id="rId18"/>
    <p:sldId id="410" r:id="rId19"/>
    <p:sldId id="393" r:id="rId20"/>
    <p:sldId id="383" r:id="rId21"/>
    <p:sldId id="401" r:id="rId22"/>
    <p:sldId id="394" r:id="rId23"/>
    <p:sldId id="398" r:id="rId24"/>
    <p:sldId id="400" r:id="rId25"/>
    <p:sldId id="391" r:id="rId26"/>
    <p:sldId id="389" r:id="rId27"/>
    <p:sldId id="283" r:id="rId28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EDEB53D-6706-B447-D139-14659C744C61}" name="Andrew Knox" initials="AK" userId="S::andrew@goldfin.ca::6acef5b2-cc46-4084-b3fd-766e7e62e556" providerId="AD"/>
  <p188:author id="{B10F365B-3D83-C27B-B8BC-11367BBC3A9B}" name="Oggie Finci" initials="" userId="S::oggie@Goldfin343.onmicrosoft.com::a648acb4-598e-4c4a-8f68-72ea67efd8e8" providerId="AD"/>
  <p188:author id="{C539915B-57B0-0DEF-38D2-DBFE1662DFDC}" name="Michelle Wang" initials="MW" userId="S::michelle@goldfin.ca::7e018400-0242-4b0d-a2e1-b3bdb07911a8" providerId="AD"/>
  <p188:author id="{A3AE057F-F92A-8F05-CD13-E5C6E113ECAB}" name="Christi Hodgson" initials="CH" userId="S::christi@goldfin.ca::ea53caf2-8b02-4e52-bc05-f1d3c337e062" providerId="AD"/>
  <p188:author id="{73DE8684-4CDB-ADCA-7F9B-8D60FDD8EB21}" name="Jaksana Kananesan" initials="" userId="S::jaksana@goldfin.ca::01ecf6cb-1fee-4837-b81a-9d91549ce746" providerId="AD"/>
  <p188:author id="{F586C5C4-E18E-E960-8A9E-2726333F57F8}" name="Jayson Bérubé" initials="JB" userId="S::jberube@econoler.com::408d4655-007a-4c62-92d1-0d70a021289b" providerId="AD"/>
  <p188:author id="{57B215CF-0D01-AC7F-0AEF-716048E2D21C}" name="Anna van der Heide" initials="AvdH" userId="ff5d4d1731839336" providerId="Windows Live"/>
  <p188:author id="{693888D2-8FC6-BB18-E2C3-AE668A7BCDDF}" name="Wendy Sinclair" initials="" userId="S::wendy@goldfin.ca::b6d758b3-3552-4e99-b477-b2047d301ec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rie Aloussis" initials="CA" lastIdx="25" clrIdx="0">
    <p:extLst>
      <p:ext uri="{19B8F6BF-5375-455C-9EA6-DF929625EA0E}">
        <p15:presenceInfo xmlns:p15="http://schemas.microsoft.com/office/powerpoint/2012/main" userId="S-1-5-21-1123115128-365957131-1840191008-26178" providerId="AD"/>
      </p:ext>
    </p:extLst>
  </p:cmAuthor>
  <p:cmAuthor id="2" name="Satish Sarangarajan" initials="SS" lastIdx="7" clrIdx="1">
    <p:extLst>
      <p:ext uri="{19B8F6BF-5375-455C-9EA6-DF929625EA0E}">
        <p15:presenceInfo xmlns:p15="http://schemas.microsoft.com/office/powerpoint/2012/main" userId="S-1-5-21-1123115128-365957131-1840191008-354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813E"/>
    <a:srgbClr val="54585A"/>
    <a:srgbClr val="017498"/>
    <a:srgbClr val="C4EACA"/>
    <a:srgbClr val="F0FAF2"/>
    <a:srgbClr val="F7F7F7"/>
    <a:srgbClr val="E3F5E6"/>
    <a:srgbClr val="EFFBFF"/>
    <a:srgbClr val="DDF7FF"/>
    <a:srgbClr val="5981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/>
    <p:restoredTop sz="94668"/>
  </p:normalViewPr>
  <p:slideViewPr>
    <p:cSldViewPr snapToGrid="0">
      <p:cViewPr varScale="1">
        <p:scale>
          <a:sx n="102" d="100"/>
          <a:sy n="102" d="100"/>
        </p:scale>
        <p:origin x="86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commentAuthors" Target="commentAuthors.xml"/><Relationship Id="rId35" Type="http://schemas.microsoft.com/office/2018/10/relationships/authors" Target="authors.xml"/><Relationship Id="rId8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E3F9D4-9341-4CFD-9FD0-64C3B5022031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CA"/>
        </a:p>
      </dgm:t>
    </dgm:pt>
    <dgm:pt modelId="{A55F8F5E-59A2-4DDF-9625-820EE9D3B52F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CA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Identify quick wins (low cost/effort)</a:t>
          </a:r>
        </a:p>
      </dgm:t>
    </dgm:pt>
    <dgm:pt modelId="{6E970ECD-6E27-4612-A0A7-65CD4074BE8A}" type="parTrans" cxnId="{CF77D3F8-22DF-47EB-8744-28857AA8BEF0}">
      <dgm:prSet/>
      <dgm:spPr/>
      <dgm:t>
        <a:bodyPr/>
        <a:lstStyle/>
        <a:p>
          <a:endParaRPr lang="en-CA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CFAF1D1-A7C3-4A6A-8F3B-8FECB468BF44}" type="sibTrans" cxnId="{CF77D3F8-22DF-47EB-8744-28857AA8BEF0}">
      <dgm:prSet/>
      <dgm:spPr/>
      <dgm:t>
        <a:bodyPr/>
        <a:lstStyle/>
        <a:p>
          <a:endParaRPr lang="en-CA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A5E010B-9BD0-4DB9-9294-B0E4065044CD}">
      <dgm:prSet phldrT="[Text]" custT="1"/>
      <dgm:spPr>
        <a:solidFill>
          <a:schemeClr val="accent5"/>
        </a:solidFill>
      </dgm:spPr>
      <dgm:t>
        <a:bodyPr/>
        <a:lstStyle/>
        <a:p>
          <a:r>
            <a:rPr lang="en-CA" sz="1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Implement processes or controls</a:t>
          </a:r>
        </a:p>
      </dgm:t>
    </dgm:pt>
    <dgm:pt modelId="{698964EE-07EA-4783-BF8A-8DB7A249FB5D}" type="parTrans" cxnId="{3F258F2A-2FB3-4BEC-8719-E7507BAEC9AF}">
      <dgm:prSet/>
      <dgm:spPr/>
      <dgm:t>
        <a:bodyPr/>
        <a:lstStyle/>
        <a:p>
          <a:endParaRPr lang="en-CA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617CFE0-9AAB-424E-A12E-9E30689FB9C7}" type="sibTrans" cxnId="{3F258F2A-2FB3-4BEC-8719-E7507BAEC9AF}">
      <dgm:prSet/>
      <dgm:spPr/>
      <dgm:t>
        <a:bodyPr/>
        <a:lstStyle/>
        <a:p>
          <a:endParaRPr lang="en-CA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44E8474-11F0-4691-BCF4-D01E41CB503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CA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Investigate higher-effort opportunities</a:t>
          </a:r>
        </a:p>
      </dgm:t>
    </dgm:pt>
    <dgm:pt modelId="{360868D2-7BEF-4D9F-97C1-2377B3F4668D}" type="parTrans" cxnId="{52058ABD-525D-49B8-ACB4-FC77D8272B7F}">
      <dgm:prSet/>
      <dgm:spPr/>
      <dgm:t>
        <a:bodyPr/>
        <a:lstStyle/>
        <a:p>
          <a:endParaRPr lang="en-CA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BC58B4B-1A56-48CE-9DAF-CED0567B926F}" type="sibTrans" cxnId="{52058ABD-525D-49B8-ACB4-FC77D8272B7F}">
      <dgm:prSet/>
      <dgm:spPr/>
      <dgm:t>
        <a:bodyPr/>
        <a:lstStyle/>
        <a:p>
          <a:endParaRPr lang="en-CA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55FB6CC-02CB-4E85-ADCC-EF96EFA203C3}" type="pres">
      <dgm:prSet presAssocID="{9FE3F9D4-9341-4CFD-9FD0-64C3B5022031}" presName="Name0" presStyleCnt="0">
        <dgm:presLayoutVars>
          <dgm:chMax val="7"/>
          <dgm:chPref val="7"/>
          <dgm:dir/>
        </dgm:presLayoutVars>
      </dgm:prSet>
      <dgm:spPr/>
    </dgm:pt>
    <dgm:pt modelId="{BD93D70E-39CE-4264-9E05-1E8EAE4BAE30}" type="pres">
      <dgm:prSet presAssocID="{9FE3F9D4-9341-4CFD-9FD0-64C3B5022031}" presName="Name1" presStyleCnt="0"/>
      <dgm:spPr/>
    </dgm:pt>
    <dgm:pt modelId="{12D1E70D-3079-45C5-B581-A2A94A5E2F72}" type="pres">
      <dgm:prSet presAssocID="{9FE3F9D4-9341-4CFD-9FD0-64C3B5022031}" presName="cycle" presStyleCnt="0"/>
      <dgm:spPr/>
    </dgm:pt>
    <dgm:pt modelId="{79E0570A-B553-49D2-B17E-DDE7E2EDE260}" type="pres">
      <dgm:prSet presAssocID="{9FE3F9D4-9341-4CFD-9FD0-64C3B5022031}" presName="srcNode" presStyleLbl="node1" presStyleIdx="0" presStyleCnt="3"/>
      <dgm:spPr/>
    </dgm:pt>
    <dgm:pt modelId="{9A2FDBEC-0BEE-4D28-AD69-5F16AEF93402}" type="pres">
      <dgm:prSet presAssocID="{9FE3F9D4-9341-4CFD-9FD0-64C3B5022031}" presName="conn" presStyleLbl="parChTrans1D2" presStyleIdx="0" presStyleCnt="1"/>
      <dgm:spPr/>
    </dgm:pt>
    <dgm:pt modelId="{728D47C3-B185-4950-869D-4604C1C9F16C}" type="pres">
      <dgm:prSet presAssocID="{9FE3F9D4-9341-4CFD-9FD0-64C3B5022031}" presName="extraNode" presStyleLbl="node1" presStyleIdx="0" presStyleCnt="3"/>
      <dgm:spPr/>
    </dgm:pt>
    <dgm:pt modelId="{FCEAC27A-9502-4147-8913-7AD93331B996}" type="pres">
      <dgm:prSet presAssocID="{9FE3F9D4-9341-4CFD-9FD0-64C3B5022031}" presName="dstNode" presStyleLbl="node1" presStyleIdx="0" presStyleCnt="3"/>
      <dgm:spPr/>
    </dgm:pt>
    <dgm:pt modelId="{60803F80-7CAB-445A-8019-FE2019AEB215}" type="pres">
      <dgm:prSet presAssocID="{A55F8F5E-59A2-4DDF-9625-820EE9D3B52F}" presName="text_1" presStyleLbl="node1" presStyleIdx="0" presStyleCnt="3">
        <dgm:presLayoutVars>
          <dgm:bulletEnabled val="1"/>
        </dgm:presLayoutVars>
      </dgm:prSet>
      <dgm:spPr/>
    </dgm:pt>
    <dgm:pt modelId="{BC511F19-191D-4392-B721-D68C39EF3193}" type="pres">
      <dgm:prSet presAssocID="{A55F8F5E-59A2-4DDF-9625-820EE9D3B52F}" presName="accent_1" presStyleCnt="0"/>
      <dgm:spPr/>
    </dgm:pt>
    <dgm:pt modelId="{FF23C5F8-DA32-4ED4-94DC-B0CA6D52905D}" type="pres">
      <dgm:prSet presAssocID="{A55F8F5E-59A2-4DDF-9625-820EE9D3B52F}" presName="accentRepeatNode" presStyleLbl="solidFgAcc1" presStyleIdx="0" presStyleCnt="3"/>
      <dgm:spPr>
        <a:ln>
          <a:solidFill>
            <a:schemeClr val="accent3"/>
          </a:solidFill>
        </a:ln>
      </dgm:spPr>
    </dgm:pt>
    <dgm:pt modelId="{B284334F-677D-428F-A991-E285DF45FDA0}" type="pres">
      <dgm:prSet presAssocID="{5A5E010B-9BD0-4DB9-9294-B0E4065044CD}" presName="text_2" presStyleLbl="node1" presStyleIdx="1" presStyleCnt="3">
        <dgm:presLayoutVars>
          <dgm:bulletEnabled val="1"/>
        </dgm:presLayoutVars>
      </dgm:prSet>
      <dgm:spPr/>
    </dgm:pt>
    <dgm:pt modelId="{422C56C2-A058-4DAA-B521-E77DBE712108}" type="pres">
      <dgm:prSet presAssocID="{5A5E010B-9BD0-4DB9-9294-B0E4065044CD}" presName="accent_2" presStyleCnt="0"/>
      <dgm:spPr/>
    </dgm:pt>
    <dgm:pt modelId="{79586294-F66B-4A47-ABF3-F3A6EDAAB566}" type="pres">
      <dgm:prSet presAssocID="{5A5E010B-9BD0-4DB9-9294-B0E4065044CD}" presName="accentRepeatNode" presStyleLbl="solidFgAcc1" presStyleIdx="1" presStyleCnt="3"/>
      <dgm:spPr>
        <a:ln>
          <a:solidFill>
            <a:schemeClr val="accent5"/>
          </a:solidFill>
        </a:ln>
      </dgm:spPr>
    </dgm:pt>
    <dgm:pt modelId="{DD191774-17F6-40A7-A9D6-2682A381A7DD}" type="pres">
      <dgm:prSet presAssocID="{844E8474-11F0-4691-BCF4-D01E41CB503B}" presName="text_3" presStyleLbl="node1" presStyleIdx="2" presStyleCnt="3">
        <dgm:presLayoutVars>
          <dgm:bulletEnabled val="1"/>
        </dgm:presLayoutVars>
      </dgm:prSet>
      <dgm:spPr/>
    </dgm:pt>
    <dgm:pt modelId="{A4F06E4C-AE55-4627-838E-0A2F5F34189A}" type="pres">
      <dgm:prSet presAssocID="{844E8474-11F0-4691-BCF4-D01E41CB503B}" presName="accent_3" presStyleCnt="0"/>
      <dgm:spPr/>
    </dgm:pt>
    <dgm:pt modelId="{C141F43F-D716-4EF2-A3CA-40613C9687AD}" type="pres">
      <dgm:prSet presAssocID="{844E8474-11F0-4691-BCF4-D01E41CB503B}" presName="accentRepeatNode" presStyleLbl="solidFgAcc1" presStyleIdx="2" presStyleCnt="3"/>
      <dgm:spPr>
        <a:ln>
          <a:solidFill>
            <a:schemeClr val="accent6"/>
          </a:solidFill>
        </a:ln>
      </dgm:spPr>
    </dgm:pt>
  </dgm:ptLst>
  <dgm:cxnLst>
    <dgm:cxn modelId="{AC53E315-0D47-4E2C-9BCC-007D141D14DB}" type="presOf" srcId="{A55F8F5E-59A2-4DDF-9625-820EE9D3B52F}" destId="{60803F80-7CAB-445A-8019-FE2019AEB215}" srcOrd="0" destOrd="0" presId="urn:microsoft.com/office/officeart/2008/layout/VerticalCurvedList"/>
    <dgm:cxn modelId="{7707C624-5CB5-43F4-91C4-530F36C663A7}" type="presOf" srcId="{844E8474-11F0-4691-BCF4-D01E41CB503B}" destId="{DD191774-17F6-40A7-A9D6-2682A381A7DD}" srcOrd="0" destOrd="0" presId="urn:microsoft.com/office/officeart/2008/layout/VerticalCurvedList"/>
    <dgm:cxn modelId="{FAC3B927-DE67-4BAD-8CFA-DF4816B4B56D}" type="presOf" srcId="{9FE3F9D4-9341-4CFD-9FD0-64C3B5022031}" destId="{755FB6CC-02CB-4E85-ADCC-EF96EFA203C3}" srcOrd="0" destOrd="0" presId="urn:microsoft.com/office/officeart/2008/layout/VerticalCurvedList"/>
    <dgm:cxn modelId="{3F258F2A-2FB3-4BEC-8719-E7507BAEC9AF}" srcId="{9FE3F9D4-9341-4CFD-9FD0-64C3B5022031}" destId="{5A5E010B-9BD0-4DB9-9294-B0E4065044CD}" srcOrd="1" destOrd="0" parTransId="{698964EE-07EA-4783-BF8A-8DB7A249FB5D}" sibTransId="{F617CFE0-9AAB-424E-A12E-9E30689FB9C7}"/>
    <dgm:cxn modelId="{A9F25B35-CD87-485A-ABC4-BD74D0CDD2D9}" type="presOf" srcId="{3CFAF1D1-A7C3-4A6A-8F3B-8FECB468BF44}" destId="{9A2FDBEC-0BEE-4D28-AD69-5F16AEF93402}" srcOrd="0" destOrd="0" presId="urn:microsoft.com/office/officeart/2008/layout/VerticalCurvedList"/>
    <dgm:cxn modelId="{B62491BB-7FE4-4FC4-AC4A-F5FCE4ED582B}" type="presOf" srcId="{5A5E010B-9BD0-4DB9-9294-B0E4065044CD}" destId="{B284334F-677D-428F-A991-E285DF45FDA0}" srcOrd="0" destOrd="0" presId="urn:microsoft.com/office/officeart/2008/layout/VerticalCurvedList"/>
    <dgm:cxn modelId="{52058ABD-525D-49B8-ACB4-FC77D8272B7F}" srcId="{9FE3F9D4-9341-4CFD-9FD0-64C3B5022031}" destId="{844E8474-11F0-4691-BCF4-D01E41CB503B}" srcOrd="2" destOrd="0" parTransId="{360868D2-7BEF-4D9F-97C1-2377B3F4668D}" sibTransId="{1BC58B4B-1A56-48CE-9DAF-CED0567B926F}"/>
    <dgm:cxn modelId="{CF77D3F8-22DF-47EB-8744-28857AA8BEF0}" srcId="{9FE3F9D4-9341-4CFD-9FD0-64C3B5022031}" destId="{A55F8F5E-59A2-4DDF-9625-820EE9D3B52F}" srcOrd="0" destOrd="0" parTransId="{6E970ECD-6E27-4612-A0A7-65CD4074BE8A}" sibTransId="{3CFAF1D1-A7C3-4A6A-8F3B-8FECB468BF44}"/>
    <dgm:cxn modelId="{48E6B3CC-C8CC-4A4A-9FAC-6A90475111AE}" type="presParOf" srcId="{755FB6CC-02CB-4E85-ADCC-EF96EFA203C3}" destId="{BD93D70E-39CE-4264-9E05-1E8EAE4BAE30}" srcOrd="0" destOrd="0" presId="urn:microsoft.com/office/officeart/2008/layout/VerticalCurvedList"/>
    <dgm:cxn modelId="{5635685F-4BE4-4307-9DE2-0B8C5B0996C2}" type="presParOf" srcId="{BD93D70E-39CE-4264-9E05-1E8EAE4BAE30}" destId="{12D1E70D-3079-45C5-B581-A2A94A5E2F72}" srcOrd="0" destOrd="0" presId="urn:microsoft.com/office/officeart/2008/layout/VerticalCurvedList"/>
    <dgm:cxn modelId="{BC71B6DF-27B6-47BB-8162-5ECBCAE3110B}" type="presParOf" srcId="{12D1E70D-3079-45C5-B581-A2A94A5E2F72}" destId="{79E0570A-B553-49D2-B17E-DDE7E2EDE260}" srcOrd="0" destOrd="0" presId="urn:microsoft.com/office/officeart/2008/layout/VerticalCurvedList"/>
    <dgm:cxn modelId="{A82708E6-0AA9-4499-B81B-252A1CCE503F}" type="presParOf" srcId="{12D1E70D-3079-45C5-B581-A2A94A5E2F72}" destId="{9A2FDBEC-0BEE-4D28-AD69-5F16AEF93402}" srcOrd="1" destOrd="0" presId="urn:microsoft.com/office/officeart/2008/layout/VerticalCurvedList"/>
    <dgm:cxn modelId="{3A603A86-F778-4D0F-90B9-E683DF3B7F57}" type="presParOf" srcId="{12D1E70D-3079-45C5-B581-A2A94A5E2F72}" destId="{728D47C3-B185-4950-869D-4604C1C9F16C}" srcOrd="2" destOrd="0" presId="urn:microsoft.com/office/officeart/2008/layout/VerticalCurvedList"/>
    <dgm:cxn modelId="{10FD669D-44E3-44B0-9164-AA717C89F2F0}" type="presParOf" srcId="{12D1E70D-3079-45C5-B581-A2A94A5E2F72}" destId="{FCEAC27A-9502-4147-8913-7AD93331B996}" srcOrd="3" destOrd="0" presId="urn:microsoft.com/office/officeart/2008/layout/VerticalCurvedList"/>
    <dgm:cxn modelId="{34541E1C-033B-421C-B847-4E801848769B}" type="presParOf" srcId="{BD93D70E-39CE-4264-9E05-1E8EAE4BAE30}" destId="{60803F80-7CAB-445A-8019-FE2019AEB215}" srcOrd="1" destOrd="0" presId="urn:microsoft.com/office/officeart/2008/layout/VerticalCurvedList"/>
    <dgm:cxn modelId="{0D6E6521-884D-4856-977C-BFE916CD302C}" type="presParOf" srcId="{BD93D70E-39CE-4264-9E05-1E8EAE4BAE30}" destId="{BC511F19-191D-4392-B721-D68C39EF3193}" srcOrd="2" destOrd="0" presId="urn:microsoft.com/office/officeart/2008/layout/VerticalCurvedList"/>
    <dgm:cxn modelId="{F014F16B-367A-4E5F-B42A-980942FA76DE}" type="presParOf" srcId="{BC511F19-191D-4392-B721-D68C39EF3193}" destId="{FF23C5F8-DA32-4ED4-94DC-B0CA6D52905D}" srcOrd="0" destOrd="0" presId="urn:microsoft.com/office/officeart/2008/layout/VerticalCurvedList"/>
    <dgm:cxn modelId="{D8622B12-8C7D-4851-97D6-9E3E1073BBC2}" type="presParOf" srcId="{BD93D70E-39CE-4264-9E05-1E8EAE4BAE30}" destId="{B284334F-677D-428F-A991-E285DF45FDA0}" srcOrd="3" destOrd="0" presId="urn:microsoft.com/office/officeart/2008/layout/VerticalCurvedList"/>
    <dgm:cxn modelId="{87AF7AF9-B08F-42B8-9997-E9FAB72FCC7B}" type="presParOf" srcId="{BD93D70E-39CE-4264-9E05-1E8EAE4BAE30}" destId="{422C56C2-A058-4DAA-B521-E77DBE712108}" srcOrd="4" destOrd="0" presId="urn:microsoft.com/office/officeart/2008/layout/VerticalCurvedList"/>
    <dgm:cxn modelId="{156C14AD-4986-4447-88C4-93ED8F15FC45}" type="presParOf" srcId="{422C56C2-A058-4DAA-B521-E77DBE712108}" destId="{79586294-F66B-4A47-ABF3-F3A6EDAAB566}" srcOrd="0" destOrd="0" presId="urn:microsoft.com/office/officeart/2008/layout/VerticalCurvedList"/>
    <dgm:cxn modelId="{D618C8BE-AE1F-4708-8E1A-51D3D16B91F4}" type="presParOf" srcId="{BD93D70E-39CE-4264-9E05-1E8EAE4BAE30}" destId="{DD191774-17F6-40A7-A9D6-2682A381A7DD}" srcOrd="5" destOrd="0" presId="urn:microsoft.com/office/officeart/2008/layout/VerticalCurvedList"/>
    <dgm:cxn modelId="{763CB827-BB14-4FF0-9DDD-B207EB64A82A}" type="presParOf" srcId="{BD93D70E-39CE-4264-9E05-1E8EAE4BAE30}" destId="{A4F06E4C-AE55-4627-838E-0A2F5F34189A}" srcOrd="6" destOrd="0" presId="urn:microsoft.com/office/officeart/2008/layout/VerticalCurvedList"/>
    <dgm:cxn modelId="{F69DAFD6-0478-49D7-837B-EF31DBE08808}" type="presParOf" srcId="{A4F06E4C-AE55-4627-838E-0A2F5F34189A}" destId="{C141F43F-D716-4EF2-A3CA-40613C9687A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2FDBEC-0BEE-4D28-AD69-5F16AEF93402}">
      <dsp:nvSpPr>
        <dsp:cNvPr id="0" name=""/>
        <dsp:cNvSpPr/>
      </dsp:nvSpPr>
      <dsp:spPr>
        <a:xfrm>
          <a:off x="-4206637" y="-645467"/>
          <a:ext cx="5012258" cy="5012258"/>
        </a:xfrm>
        <a:prstGeom prst="blockArc">
          <a:avLst>
            <a:gd name="adj1" fmla="val 18900000"/>
            <a:gd name="adj2" fmla="val 2700000"/>
            <a:gd name="adj3" fmla="val 431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803F80-7CAB-445A-8019-FE2019AEB215}">
      <dsp:nvSpPr>
        <dsp:cNvPr id="0" name=""/>
        <dsp:cNvSpPr/>
      </dsp:nvSpPr>
      <dsp:spPr>
        <a:xfrm>
          <a:off x="518099" y="372132"/>
          <a:ext cx="5281100" cy="744264"/>
        </a:xfrm>
        <a:prstGeom prst="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76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Identify quick wins (low cost/effort)</a:t>
          </a:r>
        </a:p>
      </dsp:txBody>
      <dsp:txXfrm>
        <a:off x="518099" y="372132"/>
        <a:ext cx="5281100" cy="744264"/>
      </dsp:txXfrm>
    </dsp:sp>
    <dsp:sp modelId="{FF23C5F8-DA32-4ED4-94DC-B0CA6D52905D}">
      <dsp:nvSpPr>
        <dsp:cNvPr id="0" name=""/>
        <dsp:cNvSpPr/>
      </dsp:nvSpPr>
      <dsp:spPr>
        <a:xfrm>
          <a:off x="52934" y="279099"/>
          <a:ext cx="930330" cy="9303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84334F-677D-428F-A991-E285DF45FDA0}">
      <dsp:nvSpPr>
        <dsp:cNvPr id="0" name=""/>
        <dsp:cNvSpPr/>
      </dsp:nvSpPr>
      <dsp:spPr>
        <a:xfrm>
          <a:off x="788639" y="1488529"/>
          <a:ext cx="5010559" cy="744264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76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Implement processes or controls</a:t>
          </a:r>
        </a:p>
      </dsp:txBody>
      <dsp:txXfrm>
        <a:off x="788639" y="1488529"/>
        <a:ext cx="5010559" cy="744264"/>
      </dsp:txXfrm>
    </dsp:sp>
    <dsp:sp modelId="{79586294-F66B-4A47-ABF3-F3A6EDAAB566}">
      <dsp:nvSpPr>
        <dsp:cNvPr id="0" name=""/>
        <dsp:cNvSpPr/>
      </dsp:nvSpPr>
      <dsp:spPr>
        <a:xfrm>
          <a:off x="323474" y="1395496"/>
          <a:ext cx="930330" cy="9303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191774-17F6-40A7-A9D6-2682A381A7DD}">
      <dsp:nvSpPr>
        <dsp:cNvPr id="0" name=""/>
        <dsp:cNvSpPr/>
      </dsp:nvSpPr>
      <dsp:spPr>
        <a:xfrm>
          <a:off x="518099" y="2604926"/>
          <a:ext cx="5281100" cy="744264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76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Investigate higher-effort opportunities</a:t>
          </a:r>
        </a:p>
      </dsp:txBody>
      <dsp:txXfrm>
        <a:off x="518099" y="2604926"/>
        <a:ext cx="5281100" cy="744264"/>
      </dsp:txXfrm>
    </dsp:sp>
    <dsp:sp modelId="{C141F43F-D716-4EF2-A3CA-40613C9687AD}">
      <dsp:nvSpPr>
        <dsp:cNvPr id="0" name=""/>
        <dsp:cNvSpPr/>
      </dsp:nvSpPr>
      <dsp:spPr>
        <a:xfrm>
          <a:off x="52934" y="2511893"/>
          <a:ext cx="930330" cy="9303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A5FAB6-CF72-5F4E-9079-0582DA9D06A0}" type="datetimeFigureOut">
              <a:rPr lang="en-CA" smtClean="0"/>
              <a:t>2025-11-27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01E73A-9851-F24B-A0E1-A503DDD85DE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3223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1E73A-9851-F24B-A0E1-A503DDD85DED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1885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AB47B-5D1C-C425-34BC-B05A34DFE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928463-9002-BE02-D4F7-E3BA03A5DB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0B60DE-859D-F53F-B38C-8C16A39627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/>
              <a:t>Unnecessary Running or Idling: </a:t>
            </a:r>
            <a:r>
              <a:rPr lang="en-CA" b="0"/>
              <a:t>Equipment, motors, or lighting left on during non-productive or inactive periods when they aren’t needed.</a:t>
            </a:r>
          </a:p>
          <a:p>
            <a:r>
              <a:rPr lang="en-CA" b="1"/>
              <a:t>Leaks:</a:t>
            </a:r>
            <a:r>
              <a:rPr lang="en-CA" b="0"/>
              <a:t> Leaks in any system including compressed air, water, ducts, vacuums, steam.</a:t>
            </a:r>
          </a:p>
          <a:p>
            <a:r>
              <a:rPr lang="en-CA" b="1"/>
              <a:t>Friction Loss:</a:t>
            </a:r>
            <a:r>
              <a:rPr lang="en-CA" b="0"/>
              <a:t> Anything impeding the delivery or removal of utilities or materials. Clogged filters, blocked inlets/outlets, dirty transfer surfaces (radiators or heat exchangers), motor belts, conveyance systems.</a:t>
            </a:r>
          </a:p>
          <a:p>
            <a:r>
              <a:rPr lang="en-CA" b="1"/>
              <a:t>Sub-optimal Efficiency: </a:t>
            </a:r>
            <a:r>
              <a:rPr lang="en-CA" b="0"/>
              <a:t>When more efficient equipment or methods could be used. Could include old equipment, running inefficient equipment instead of the more efficient one (when there’s redundancy), or running in sub-optimal condition.</a:t>
            </a:r>
          </a:p>
          <a:p>
            <a:r>
              <a:rPr lang="en-CA" b="1"/>
              <a:t>Malfunctions:</a:t>
            </a:r>
            <a:r>
              <a:rPr lang="en-CA" b="0"/>
              <a:t> Equipment with excess vibration, heat, or noise generation, broken or uncalibrated sensors, malfunctioning valves, switches, or dampers.</a:t>
            </a:r>
          </a:p>
          <a:p>
            <a:r>
              <a:rPr lang="en-CA" b="1"/>
              <a:t>System Imbalance:</a:t>
            </a:r>
            <a:r>
              <a:rPr lang="en-CA" b="0"/>
              <a:t> When requirements are out of balance with capabilities or operations. System running full out instead of meeting demand, improper set points, competing efforts (simultaneous heating and cooling).</a:t>
            </a:r>
          </a:p>
          <a:p>
            <a:r>
              <a:rPr lang="en-CA" b="1"/>
              <a:t>Misapplication:</a:t>
            </a:r>
            <a:r>
              <a:rPr lang="en-CA" b="0"/>
              <a:t> Using an energy-intensive system when a more efficient option is available. Improperly size equipment, compressed air used for open blowing, cooling, vacuum generation, pumps, hand tools.</a:t>
            </a:r>
          </a:p>
          <a:p>
            <a:r>
              <a:rPr lang="en-CA" b="1"/>
              <a:t>Underutilization: </a:t>
            </a:r>
            <a:r>
              <a:rPr lang="en-CA" b="0"/>
              <a:t>Does scheduling of work prevent systems from operating at peak capacity or efficiency?</a:t>
            </a:r>
          </a:p>
          <a:p>
            <a:r>
              <a:rPr lang="en-CA" b="1"/>
              <a:t>Traditional Lean Waste:</a:t>
            </a:r>
            <a:r>
              <a:rPr lang="en-CA" b="0"/>
              <a:t> Scrap, over-processing, excessive material handling, defects.</a:t>
            </a:r>
            <a:endParaRPr lang="en-CA" b="1"/>
          </a:p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14A244-ABE4-9B22-940E-BF00DFC999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1E73A-9851-F24B-A0E1-A503DDD85DED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414175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759E4-751A-8D6A-6C7E-1303A7095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4E47A6-9BA8-AC4B-9BA0-C822293646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DA8633-0B3D-E54E-1674-235F5A4856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/>
              <a:t>Unnecessary Running or Idling: </a:t>
            </a:r>
            <a:r>
              <a:rPr lang="en-CA" b="0"/>
              <a:t>Equipment, motors, or lighting left on during non-productive or inactive periods when they aren’t needed.</a:t>
            </a:r>
          </a:p>
          <a:p>
            <a:r>
              <a:rPr lang="en-CA" b="1"/>
              <a:t>Leaks:</a:t>
            </a:r>
            <a:r>
              <a:rPr lang="en-CA" b="0"/>
              <a:t> Leaks in any system including compressed air, water, ducts, vacuums, steam.</a:t>
            </a:r>
          </a:p>
          <a:p>
            <a:r>
              <a:rPr lang="en-CA" b="1"/>
              <a:t>Friction Loss:</a:t>
            </a:r>
            <a:r>
              <a:rPr lang="en-CA" b="0"/>
              <a:t> Anything impeding the delivery or removal of utilities or materials. Clogged filters, blocked inlets/outlets, dirty transfer surfaces (radiators or heat exchangers), motor belts, conveyance systems.</a:t>
            </a:r>
          </a:p>
          <a:p>
            <a:r>
              <a:rPr lang="en-CA" b="1"/>
              <a:t>Sub-optimal Efficiency: </a:t>
            </a:r>
            <a:r>
              <a:rPr lang="en-CA" b="0"/>
              <a:t>When more efficient equipment or methods could be used. Could include old equipment, running inefficient equipment instead of the more efficient one (when there’s redundancy), or running in sub-optimal condition.</a:t>
            </a:r>
          </a:p>
          <a:p>
            <a:r>
              <a:rPr lang="en-CA" b="1"/>
              <a:t>Malfunctions:</a:t>
            </a:r>
            <a:r>
              <a:rPr lang="en-CA" b="0"/>
              <a:t> Equipment with excess vibration, heat, or noise generation, broken or uncalibrated sensors, malfunctioning valves, switches, or dampers.</a:t>
            </a:r>
          </a:p>
          <a:p>
            <a:r>
              <a:rPr lang="en-CA" b="1"/>
              <a:t>System Imbalance:</a:t>
            </a:r>
            <a:r>
              <a:rPr lang="en-CA" b="0"/>
              <a:t> When requirements are out of balance with capabilities or operations. System running full out instead of meeting demand, improper set points, competing efforts (simultaneous heating and cooling).</a:t>
            </a:r>
          </a:p>
          <a:p>
            <a:r>
              <a:rPr lang="en-CA" b="1"/>
              <a:t>Misapplication:</a:t>
            </a:r>
            <a:r>
              <a:rPr lang="en-CA" b="0"/>
              <a:t> Using an energy-intensive system when a more efficient option is available. Improperly size equipment, compressed air used for open blowing, cooling, vacuum generation, pumps, hand tools.</a:t>
            </a:r>
          </a:p>
          <a:p>
            <a:r>
              <a:rPr lang="en-CA" b="1"/>
              <a:t>Underutilization: </a:t>
            </a:r>
            <a:r>
              <a:rPr lang="en-CA" b="0"/>
              <a:t>Does scheduling of work prevent systems from operating at peak capacity or efficiency?</a:t>
            </a:r>
          </a:p>
          <a:p>
            <a:r>
              <a:rPr lang="en-CA" b="1"/>
              <a:t>Traditional Lean Waste:</a:t>
            </a:r>
            <a:r>
              <a:rPr lang="en-CA" b="0"/>
              <a:t> Scrap, over-processing, excessive material handling, defects.</a:t>
            </a:r>
            <a:endParaRPr lang="en-CA" b="1"/>
          </a:p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E559F1-9655-F36B-705B-9259BA7E5F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1E73A-9851-F24B-A0E1-A503DDD85DED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824507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D3A51-5612-0157-E3B2-4FD431E1C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090673-F45A-9450-AA9E-B9F7C9436C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B73B70-7A8B-709C-20D0-5527171C98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/>
              <a:t>Unnecessary Running or Idling: </a:t>
            </a:r>
            <a:r>
              <a:rPr lang="en-CA" b="0"/>
              <a:t>Equipment, motors, or lighting left on during non-productive or inactive periods when they aren’t needed.</a:t>
            </a:r>
          </a:p>
          <a:p>
            <a:r>
              <a:rPr lang="en-CA" b="1"/>
              <a:t>Leaks:</a:t>
            </a:r>
            <a:r>
              <a:rPr lang="en-CA" b="0"/>
              <a:t> Leaks in any system including compressed air, water, ducts, vacuums, steam.</a:t>
            </a:r>
          </a:p>
          <a:p>
            <a:r>
              <a:rPr lang="en-CA" b="1"/>
              <a:t>Friction Loss:</a:t>
            </a:r>
            <a:r>
              <a:rPr lang="en-CA" b="0"/>
              <a:t> Anything impeding the delivery or removal of utilities or materials. Clogged filters, blocked inlets/outlets, dirty transfer surfaces (radiators or heat exchangers), motor belts, conveyance systems.</a:t>
            </a:r>
          </a:p>
          <a:p>
            <a:r>
              <a:rPr lang="en-CA" b="1"/>
              <a:t>Sub-optimal Efficiency: </a:t>
            </a:r>
            <a:r>
              <a:rPr lang="en-CA" b="0"/>
              <a:t>When more efficient equipment or methods could be used. Could include old equipment, running inefficient equipment instead of the more efficient one (when there’s redundancy), or running in sub-optimal condition.</a:t>
            </a:r>
          </a:p>
          <a:p>
            <a:r>
              <a:rPr lang="en-CA" b="1"/>
              <a:t>Malfunctions:</a:t>
            </a:r>
            <a:r>
              <a:rPr lang="en-CA" b="0"/>
              <a:t> Equipment with excess vibration, heat, or noise generation, broken or uncalibrated sensors, malfunctioning valves, switches, or dampers.</a:t>
            </a:r>
          </a:p>
          <a:p>
            <a:r>
              <a:rPr lang="en-CA" b="1"/>
              <a:t>System Imbalance:</a:t>
            </a:r>
            <a:r>
              <a:rPr lang="en-CA" b="0"/>
              <a:t> When requirements are out of balance with capabilities or operations. System running full out instead of meeting demand, improper set points, competing efforts (simultaneous heating and cooling).</a:t>
            </a:r>
          </a:p>
          <a:p>
            <a:r>
              <a:rPr lang="en-CA" b="1"/>
              <a:t>Misapplication:</a:t>
            </a:r>
            <a:r>
              <a:rPr lang="en-CA" b="0"/>
              <a:t> Using an energy-intensive system when a more efficient option is available. Improperly size equipment, compressed air used for open blowing, cooling, vacuum generation, pumps, hand tools.</a:t>
            </a:r>
          </a:p>
          <a:p>
            <a:r>
              <a:rPr lang="en-CA" b="1"/>
              <a:t>Underutilization: </a:t>
            </a:r>
            <a:r>
              <a:rPr lang="en-CA" b="0"/>
              <a:t>Does scheduling of work prevent systems from operating at peak capacity or efficiency?</a:t>
            </a:r>
          </a:p>
          <a:p>
            <a:r>
              <a:rPr lang="en-CA" b="1"/>
              <a:t>Traditional Lean Waste:</a:t>
            </a:r>
            <a:r>
              <a:rPr lang="en-CA" b="0"/>
              <a:t> Scrap, over-processing, excessive material handling, defects.</a:t>
            </a:r>
            <a:endParaRPr lang="en-CA" b="1"/>
          </a:p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9C784A-B4E9-7A66-DB3F-368A2E6AAC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1E73A-9851-F24B-A0E1-A503DDD85DED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61699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E9A96-13FD-C481-8AFF-2F911F315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4F2B5B-6D01-8468-3B2E-57668A866C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64D578-17F5-EFB5-3692-9472F4488C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/>
              <a:t>Unnecessary Running or Idling: </a:t>
            </a:r>
            <a:r>
              <a:rPr lang="en-CA" b="0"/>
              <a:t>Equipment, motors, or lighting left on during non-productive or inactive periods when they aren’t needed.</a:t>
            </a:r>
          </a:p>
          <a:p>
            <a:r>
              <a:rPr lang="en-CA" b="1"/>
              <a:t>Leaks:</a:t>
            </a:r>
            <a:r>
              <a:rPr lang="en-CA" b="0"/>
              <a:t> Leaks in any system including compressed air, water, ducts, vacuums, steam.</a:t>
            </a:r>
          </a:p>
          <a:p>
            <a:r>
              <a:rPr lang="en-CA" b="1"/>
              <a:t>Friction Loss:</a:t>
            </a:r>
            <a:r>
              <a:rPr lang="en-CA" b="0"/>
              <a:t> Anything impeding the delivery or removal of utilities or materials. Clogged filters, blocked inlets/outlets, dirty transfer surfaces (radiators or heat exchangers), motor belts, conveyance systems.</a:t>
            </a:r>
          </a:p>
          <a:p>
            <a:r>
              <a:rPr lang="en-CA" b="1"/>
              <a:t>Sub-optimal Efficiency: </a:t>
            </a:r>
            <a:r>
              <a:rPr lang="en-CA" b="0"/>
              <a:t>When more efficient equipment or methods could be used. Could include old equipment, running inefficient equipment instead of the more efficient one (when there’s redundancy), or running in sub-optimal condition.</a:t>
            </a:r>
          </a:p>
          <a:p>
            <a:r>
              <a:rPr lang="en-CA" b="1"/>
              <a:t>Malfunctions:</a:t>
            </a:r>
            <a:r>
              <a:rPr lang="en-CA" b="0"/>
              <a:t> Equipment with excess vibration, heat, or noise generation, broken or uncalibrated sensors, malfunctioning valves, switches, or dampers.</a:t>
            </a:r>
          </a:p>
          <a:p>
            <a:r>
              <a:rPr lang="en-CA" b="1"/>
              <a:t>System Imbalance:</a:t>
            </a:r>
            <a:r>
              <a:rPr lang="en-CA" b="0"/>
              <a:t> When requirements are out of balance with capabilities or operations. System running full out instead of meeting demand, improper set points, competing efforts (simultaneous heating and cooling).</a:t>
            </a:r>
          </a:p>
          <a:p>
            <a:r>
              <a:rPr lang="en-CA" b="1"/>
              <a:t>Misapplication:</a:t>
            </a:r>
            <a:r>
              <a:rPr lang="en-CA" b="0"/>
              <a:t> Using an energy-intensive system when a more efficient option is available. Improperly size equipment, compressed air used for open blowing, cooling, vacuum generation, pumps, hand tools.</a:t>
            </a:r>
          </a:p>
          <a:p>
            <a:r>
              <a:rPr lang="en-CA" b="1"/>
              <a:t>Underutilization: </a:t>
            </a:r>
            <a:r>
              <a:rPr lang="en-CA" b="0"/>
              <a:t>Does scheduling of work prevent systems from operating at peak capacity or efficiency?</a:t>
            </a:r>
          </a:p>
          <a:p>
            <a:r>
              <a:rPr lang="en-CA" b="1"/>
              <a:t>Traditional Lean Waste:</a:t>
            </a:r>
            <a:r>
              <a:rPr lang="en-CA" b="0"/>
              <a:t> Scrap, over-processing, excessive material handling, defects.</a:t>
            </a:r>
            <a:endParaRPr lang="en-CA" b="1"/>
          </a:p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E63985-3868-F776-88F4-FD46FB8927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1E73A-9851-F24B-A0E1-A503DDD85DED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08845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CA474-9F48-4A30-A5E0-43E5801E2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87C12F-E61C-80C9-EAC3-070A5F6638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89C408-8C00-C0FB-BBD5-D7CECB9832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/>
              <a:t>Unnecessary Running or Idling: </a:t>
            </a:r>
            <a:r>
              <a:rPr lang="en-CA" b="0"/>
              <a:t>Equipment, motors, or lighting left on during non-productive or inactive periods when they aren’t needed.</a:t>
            </a:r>
          </a:p>
          <a:p>
            <a:r>
              <a:rPr lang="en-CA" b="1"/>
              <a:t>Leaks:</a:t>
            </a:r>
            <a:r>
              <a:rPr lang="en-CA" b="0"/>
              <a:t> Leaks in any system including compressed air, water, ducts, vacuums, steam.</a:t>
            </a:r>
          </a:p>
          <a:p>
            <a:r>
              <a:rPr lang="en-CA" b="1"/>
              <a:t>Friction Loss:</a:t>
            </a:r>
            <a:r>
              <a:rPr lang="en-CA" b="0"/>
              <a:t> Anything impeding the delivery or removal of utilities or materials. Clogged filters, blocked inlets/outlets, dirty transfer surfaces (radiators or heat exchangers), motor belts, conveyance systems.</a:t>
            </a:r>
          </a:p>
          <a:p>
            <a:r>
              <a:rPr lang="en-CA" b="1"/>
              <a:t>Sub-optimal Efficiency: </a:t>
            </a:r>
            <a:r>
              <a:rPr lang="en-CA" b="0"/>
              <a:t>When more efficient equipment or methods could be used. Could include old equipment, running inefficient equipment instead of the more efficient one (when there’s redundancy), or running in sub-optimal condition.</a:t>
            </a:r>
          </a:p>
          <a:p>
            <a:r>
              <a:rPr lang="en-CA" b="1"/>
              <a:t>Malfunctions:</a:t>
            </a:r>
            <a:r>
              <a:rPr lang="en-CA" b="0"/>
              <a:t> Equipment with excess vibration, heat, or noise generation, broken or uncalibrated sensors, malfunctioning valves, switches, or dampers.</a:t>
            </a:r>
          </a:p>
          <a:p>
            <a:r>
              <a:rPr lang="en-CA" b="1"/>
              <a:t>System Imbalance:</a:t>
            </a:r>
            <a:r>
              <a:rPr lang="en-CA" b="0"/>
              <a:t> When requirements are out of balance with capabilities or operations. System running full out instead of meeting demand, improper set points, competing efforts (simultaneous heating and cooling).</a:t>
            </a:r>
          </a:p>
          <a:p>
            <a:r>
              <a:rPr lang="en-CA" b="1"/>
              <a:t>Misapplication:</a:t>
            </a:r>
            <a:r>
              <a:rPr lang="en-CA" b="0"/>
              <a:t> Using an energy-intensive system when a more efficient option is available. Improperly size equipment, compressed air used for open blowing, cooling, vacuum generation, pumps, hand tools.</a:t>
            </a:r>
          </a:p>
          <a:p>
            <a:r>
              <a:rPr lang="en-CA" b="1"/>
              <a:t>Underutilization: </a:t>
            </a:r>
            <a:r>
              <a:rPr lang="en-CA" b="0"/>
              <a:t>Does scheduling of work prevent systems from operating at peak capacity or efficiency?</a:t>
            </a:r>
          </a:p>
          <a:p>
            <a:r>
              <a:rPr lang="en-CA" b="1"/>
              <a:t>Traditional Lean Waste:</a:t>
            </a:r>
            <a:r>
              <a:rPr lang="en-CA" b="0"/>
              <a:t> Scrap, over-processing, excessive material handling, defects.</a:t>
            </a:r>
            <a:endParaRPr lang="en-CA" b="1"/>
          </a:p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6EE76A-5DCD-D928-1799-E60D5CEA2B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1E73A-9851-F24B-A0E1-A503DDD85DED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63874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1E73A-9851-F24B-A0E1-A503DDD85DED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24492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1E73A-9851-F24B-A0E1-A503DDD85DED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1243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858D1-CB4F-5956-1F92-14C85AFC3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476D42-2577-18A3-7375-5234E003E3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D4EC81-5BD2-47F4-C955-1D0EAF2844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AAC13C-BDC8-53C4-F225-E372141552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1E73A-9851-F24B-A0E1-A503DDD85DED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48065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1E73A-9851-F24B-A0E1-A503DDD85DED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42070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2E259-7B8D-8D04-A3BE-9D5D3B7DC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9270BC-4430-B20A-BD32-8C4FB4D9DF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7F9864-6F32-BDEA-7E5B-C7D649E72A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BB432B-BD8A-BEB2-1E08-1D95B22632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1E73A-9851-F24B-A0E1-A503DDD85DED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1980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1E73A-9851-F24B-A0E1-A503DDD85DED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1429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BD380-239B-7953-CE91-EC01DF4C0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B2E6B5-CDC5-85AD-1E73-1D6DA3DFB9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3B9923-8C9B-F5E7-1862-7C0FC8A3F9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Suggested talking points for this slides:</a:t>
            </a:r>
            <a:br>
              <a:rPr lang="en-US"/>
            </a:br>
            <a:r>
              <a:rPr lang="en-US"/>
              <a:t>“Here’s what a clear observation looks like in the tracking sheet.”</a:t>
            </a:r>
          </a:p>
          <a:p>
            <a:r>
              <a:rPr lang="en-US"/>
              <a:t>“You can jot your notes as you go, and we’ll clean them up if needed after.”</a:t>
            </a:r>
          </a:p>
          <a:p>
            <a:r>
              <a:rPr lang="en-US"/>
              <a:t>“Just do your best — this is about spotting opportunities, not writing perfect reports.”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6C0E59-C9BB-F120-0040-EEDEFA70BB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1E73A-9851-F24B-A0E1-A503DDD85DED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93070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You may be wondering what will happen once you’ve identified where energy waste is occurring.</a:t>
            </a:r>
          </a:p>
          <a:p>
            <a:r>
              <a:rPr lang="en-CA"/>
              <a:t>We’ll have a debrief session to review and prioritize opportunities and determine next steps.</a:t>
            </a:r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1E73A-9851-F24B-A0E1-A503DDD85DED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02089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1E73A-9851-F24B-A0E1-A503DDD85DED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8503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A7290-1BF7-94FA-C2F5-44438F534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AD5814-7E18-B99D-B337-41E06F63BD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0507A3-7BD0-EAB2-DFE1-F5B82A6029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B72117-4390-AF37-DFF4-F264A4847E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1E73A-9851-F24B-A0E1-A503DDD85DED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92691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EF95D-E6D5-8480-91AB-88F55DEF9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13B735-8237-0F7F-A36A-530617554C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F8D8D2-A378-7F9B-7D81-E64CE444B6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Why it works</a:t>
            </a:r>
          </a:p>
          <a:p>
            <a:r>
              <a:rPr lang="en-US" b="1" dirty="0"/>
              <a:t>You know the systems</a:t>
            </a:r>
            <a:r>
              <a:rPr lang="en-US" dirty="0"/>
              <a:t> — you see what others miss</a:t>
            </a:r>
          </a:p>
          <a:p>
            <a:r>
              <a:rPr lang="en-US" b="1" dirty="0"/>
              <a:t>Your input matters</a:t>
            </a:r>
            <a:r>
              <a:rPr lang="en-US" dirty="0"/>
              <a:t> — you’ll help shape the solutions</a:t>
            </a:r>
          </a:p>
          <a:p>
            <a:r>
              <a:rPr lang="en-US" b="1" dirty="0"/>
              <a:t>Quick wins count</a:t>
            </a:r>
            <a:r>
              <a:rPr lang="en-US" dirty="0"/>
              <a:t> — many fixes are low or no cost</a:t>
            </a:r>
          </a:p>
          <a:p>
            <a:r>
              <a:rPr lang="en-US" b="1" dirty="0"/>
              <a:t>It builds momentum</a:t>
            </a:r>
            <a:r>
              <a:rPr lang="en-US" dirty="0"/>
              <a:t> — toward a culture of efficiency</a:t>
            </a:r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C7CB1-AA76-C8EF-7767-89B7A545A6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1E73A-9851-F24B-A0E1-A503DDD85DED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3540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(Add your facility’s recent weekly demand profile)</a:t>
            </a:r>
          </a:p>
          <a:p>
            <a:r>
              <a:rPr lang="en-CA"/>
              <a:t>This graph shows the energy use over a recent week</a:t>
            </a:r>
          </a:p>
          <a:p>
            <a:r>
              <a:rPr lang="en-CA"/>
              <a:t>Provide a general description and solicit input</a:t>
            </a:r>
          </a:p>
          <a:p>
            <a:pPr marL="171450" indent="-171450">
              <a:buFontTx/>
              <a:buChar char="-"/>
            </a:pPr>
            <a:r>
              <a:rPr lang="en-CA"/>
              <a:t>Does this align with your expectations? Production schedule?</a:t>
            </a:r>
          </a:p>
          <a:p>
            <a:pPr marL="171450" indent="-171450">
              <a:buFontTx/>
              <a:buChar char="-"/>
            </a:pPr>
            <a:r>
              <a:rPr lang="en-CA"/>
              <a:t>What opportunities for improvement can you see from this graph? Examples:</a:t>
            </a:r>
          </a:p>
          <a:p>
            <a:pPr marL="628650" lvl="1" indent="-171450">
              <a:buFontTx/>
              <a:buChar char="-"/>
            </a:pPr>
            <a:r>
              <a:rPr lang="en-CA"/>
              <a:t>Improved shut-down and start-up procedures (weekend, night shift, breaks, shift changes, etc.)</a:t>
            </a:r>
          </a:p>
          <a:p>
            <a:pPr marL="628650" lvl="1" indent="-171450">
              <a:buFontTx/>
              <a:buChar char="-"/>
            </a:pPr>
            <a:r>
              <a:rPr lang="en-CA"/>
              <a:t>Automation/controls to shut idling equipment off</a:t>
            </a:r>
          </a:p>
          <a:p>
            <a:pPr marL="628650" lvl="1" indent="-171450">
              <a:buFontTx/>
              <a:buChar char="-"/>
            </a:pPr>
            <a:r>
              <a:rPr lang="en-CA"/>
              <a:t>Opportunity for baseload reduction through energy efficiency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1E73A-9851-F24B-A0E1-A503DDD85DED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45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DFA87-50F6-4EE0-7430-6CF03CA11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5C43DF-C2C7-05D7-38B4-FC6347652F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6181C0-9D84-0BC5-727D-CF1A00D0A4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/>
              <a:t>Unnecessary Running or Idling: </a:t>
            </a:r>
            <a:r>
              <a:rPr lang="en-CA" b="0"/>
              <a:t>Equipment, motors, or lighting left on during non-productive or inactive periods when they aren’t needed.</a:t>
            </a:r>
          </a:p>
          <a:p>
            <a:r>
              <a:rPr lang="en-CA" b="1"/>
              <a:t>Leaks:</a:t>
            </a:r>
            <a:r>
              <a:rPr lang="en-CA" b="0"/>
              <a:t> Leaks in any system including compressed air, water, ducts, vacuums, steam.</a:t>
            </a:r>
          </a:p>
          <a:p>
            <a:r>
              <a:rPr lang="en-CA" b="1"/>
              <a:t>Friction Loss:</a:t>
            </a:r>
            <a:r>
              <a:rPr lang="en-CA" b="0"/>
              <a:t> Anything impeding the delivery or removal of utilities or materials. Clogged filters, blocked inlets/outlets, dirty transfer surfaces (radiators or heat exchangers), motor belts, conveyance systems.</a:t>
            </a:r>
          </a:p>
          <a:p>
            <a:r>
              <a:rPr lang="en-CA" b="1"/>
              <a:t>Sub-optimal Efficiency: </a:t>
            </a:r>
            <a:r>
              <a:rPr lang="en-CA" b="0"/>
              <a:t>When more efficient equipment or methods could be used. Could include old equipment, running inefficient equipment instead of the more efficient one (when there’s redundancy), or running in sub-optimal condition.</a:t>
            </a:r>
          </a:p>
          <a:p>
            <a:r>
              <a:rPr lang="en-CA" b="1"/>
              <a:t>Malfunctions:</a:t>
            </a:r>
            <a:r>
              <a:rPr lang="en-CA" b="0"/>
              <a:t> Equipment with excess vibration, heat, or noise generation, broken or uncalibrated sensors, malfunctioning valves, switches, or dampers.</a:t>
            </a:r>
          </a:p>
          <a:p>
            <a:r>
              <a:rPr lang="en-CA" b="1"/>
              <a:t>System Imbalance:</a:t>
            </a:r>
            <a:r>
              <a:rPr lang="en-CA" b="0"/>
              <a:t> When requirements are out of balance with capabilities or operations. System running full out instead of meeting demand, improper set points, competing efforts (simultaneous heating and cooling).</a:t>
            </a:r>
          </a:p>
          <a:p>
            <a:r>
              <a:rPr lang="en-CA" b="1"/>
              <a:t>Misapplication:</a:t>
            </a:r>
            <a:r>
              <a:rPr lang="en-CA" b="0"/>
              <a:t> Using an energy-intensive system when a more efficient option is available. Improperly size equipment, compressed air used for open blowing, cooling, vacuum generation, pumps, hand tools.</a:t>
            </a:r>
          </a:p>
          <a:p>
            <a:r>
              <a:rPr lang="en-CA" b="1"/>
              <a:t>Underutilization: </a:t>
            </a:r>
            <a:r>
              <a:rPr lang="en-CA" b="0"/>
              <a:t>Does scheduling of work prevent systems from operating at peak capacity or efficiency?</a:t>
            </a:r>
          </a:p>
          <a:p>
            <a:r>
              <a:rPr lang="en-CA" b="1"/>
              <a:t>Traditional Lean Waste:</a:t>
            </a:r>
            <a:r>
              <a:rPr lang="en-CA" b="0"/>
              <a:t> Scrap, over-processing, excessive material handling, defects.</a:t>
            </a:r>
            <a:endParaRPr lang="en-CA" b="1"/>
          </a:p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F92FB0-EEFF-F419-FA97-DD29DFBBE5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1E73A-9851-F24B-A0E1-A503DDD85DED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3617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315C2-AB07-1FA7-63DA-DC0EB2A18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4B16E0-68F0-A217-16B4-D1B75428C8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C5E3CA-75EA-CF73-EC67-2D14AF4AF3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/>
              <a:t>Unnecessary Running or Idling: </a:t>
            </a:r>
            <a:r>
              <a:rPr lang="en-CA" b="0"/>
              <a:t>Equipment, motors, or lighting left on during non-productive or inactive periods when they aren’t needed.</a:t>
            </a:r>
          </a:p>
          <a:p>
            <a:r>
              <a:rPr lang="en-CA" b="1"/>
              <a:t>Leaks:</a:t>
            </a:r>
            <a:r>
              <a:rPr lang="en-CA" b="0"/>
              <a:t> Leaks in any system including compressed air, water, ducts, vacuums, steam.</a:t>
            </a:r>
          </a:p>
          <a:p>
            <a:r>
              <a:rPr lang="en-CA" b="1"/>
              <a:t>Friction Loss:</a:t>
            </a:r>
            <a:r>
              <a:rPr lang="en-CA" b="0"/>
              <a:t> Anything impeding the delivery or removal of utilities or materials. Clogged filters, blocked inlets/outlets, dirty transfer surfaces (radiators or heat exchangers), motor belts, conveyance systems.</a:t>
            </a:r>
          </a:p>
          <a:p>
            <a:r>
              <a:rPr lang="en-CA" b="1"/>
              <a:t>Sub-optimal Efficiency: </a:t>
            </a:r>
            <a:r>
              <a:rPr lang="en-CA" b="0"/>
              <a:t>When more efficient equipment or methods could be used. Could include old equipment, running inefficient equipment instead of the more efficient one (when there’s redundancy), or running in sub-optimal condition.</a:t>
            </a:r>
          </a:p>
          <a:p>
            <a:r>
              <a:rPr lang="en-CA" b="1"/>
              <a:t>Malfunctions:</a:t>
            </a:r>
            <a:r>
              <a:rPr lang="en-CA" b="0"/>
              <a:t> Equipment with excess vibration, heat, or noise generation, broken or uncalibrated sensors, malfunctioning valves, switches, or dampers.</a:t>
            </a:r>
          </a:p>
          <a:p>
            <a:r>
              <a:rPr lang="en-CA" b="1"/>
              <a:t>System Imbalance:</a:t>
            </a:r>
            <a:r>
              <a:rPr lang="en-CA" b="0"/>
              <a:t> When requirements are out of balance with capabilities or operations. System running full out instead of meeting demand, improper set points, competing efforts (simultaneous heating and cooling).</a:t>
            </a:r>
          </a:p>
          <a:p>
            <a:r>
              <a:rPr lang="en-CA" b="1"/>
              <a:t>Misapplication:</a:t>
            </a:r>
            <a:r>
              <a:rPr lang="en-CA" b="0"/>
              <a:t> Using an energy-intensive system when a more efficient option is available. Improperly size equipment, compressed air used for open blowing, cooling, vacuum generation, pumps, hand tools.</a:t>
            </a:r>
          </a:p>
          <a:p>
            <a:r>
              <a:rPr lang="en-CA" b="1"/>
              <a:t>Underutilization: </a:t>
            </a:r>
            <a:r>
              <a:rPr lang="en-CA" b="0"/>
              <a:t>Does scheduling of work prevent systems from operating at peak capacity or efficiency?</a:t>
            </a:r>
          </a:p>
          <a:p>
            <a:r>
              <a:rPr lang="en-CA" b="1"/>
              <a:t>Traditional Lean Waste:</a:t>
            </a:r>
            <a:r>
              <a:rPr lang="en-CA" b="0"/>
              <a:t> Scrap, over-processing, excessive material handling, defects.</a:t>
            </a:r>
            <a:endParaRPr lang="en-CA" b="1"/>
          </a:p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A531A3-598D-06AD-252E-1E70FCE9EC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1E73A-9851-F24B-A0E1-A503DDD85DED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0771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8D21B-17DF-655D-65BD-5BEE296FB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9B6371-1A54-D688-847D-90EF38237B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59C9CE-A892-4673-55C2-C7ECA88359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/>
              <a:t>Unnecessary Running or Idling: </a:t>
            </a:r>
            <a:r>
              <a:rPr lang="en-CA" b="0"/>
              <a:t>Equipment, motors, or lighting left on during non-productive or inactive periods when they aren’t needed.</a:t>
            </a:r>
          </a:p>
          <a:p>
            <a:r>
              <a:rPr lang="en-CA" b="1"/>
              <a:t>Leaks:</a:t>
            </a:r>
            <a:r>
              <a:rPr lang="en-CA" b="0"/>
              <a:t> Leaks in any system including compressed air, water, ducts, vacuums, steam.</a:t>
            </a:r>
          </a:p>
          <a:p>
            <a:r>
              <a:rPr lang="en-CA" b="1"/>
              <a:t>Friction Loss:</a:t>
            </a:r>
            <a:r>
              <a:rPr lang="en-CA" b="0"/>
              <a:t> Anything impeding the delivery or removal of utilities or materials. Clogged filters, blocked inlets/outlets, dirty transfer surfaces (radiators or heat exchangers), motor belts, conveyance systems.</a:t>
            </a:r>
          </a:p>
          <a:p>
            <a:r>
              <a:rPr lang="en-CA" b="1"/>
              <a:t>Sub-optimal Efficiency: </a:t>
            </a:r>
            <a:r>
              <a:rPr lang="en-CA" b="0"/>
              <a:t>When more efficient equipment or methods could be used. Could include old equipment, running inefficient equipment instead of the more efficient one (when there’s redundancy), or running in sub-optimal condition.</a:t>
            </a:r>
          </a:p>
          <a:p>
            <a:r>
              <a:rPr lang="en-CA" b="1"/>
              <a:t>Malfunctions:</a:t>
            </a:r>
            <a:r>
              <a:rPr lang="en-CA" b="0"/>
              <a:t> Equipment with excess vibration, heat, or noise generation, broken or uncalibrated sensors, malfunctioning valves, switches, or dampers.</a:t>
            </a:r>
          </a:p>
          <a:p>
            <a:r>
              <a:rPr lang="en-CA" b="1"/>
              <a:t>System Imbalance:</a:t>
            </a:r>
            <a:r>
              <a:rPr lang="en-CA" b="0"/>
              <a:t> When requirements are out of balance with capabilities or operations. System running full out instead of meeting demand, improper set points, competing efforts (simultaneous heating and cooling).</a:t>
            </a:r>
          </a:p>
          <a:p>
            <a:r>
              <a:rPr lang="en-CA" b="1"/>
              <a:t>Misapplication:</a:t>
            </a:r>
            <a:r>
              <a:rPr lang="en-CA" b="0"/>
              <a:t> Using an energy-intensive system when a more efficient option is available. Improperly size equipment, compressed air used for open blowing, cooling, vacuum generation, pumps, hand tools.</a:t>
            </a:r>
          </a:p>
          <a:p>
            <a:r>
              <a:rPr lang="en-CA" b="1"/>
              <a:t>Underutilization: </a:t>
            </a:r>
            <a:r>
              <a:rPr lang="en-CA" b="0"/>
              <a:t>Does scheduling of work prevent systems from operating at peak capacity or efficiency?</a:t>
            </a:r>
          </a:p>
          <a:p>
            <a:r>
              <a:rPr lang="en-CA" b="1"/>
              <a:t>Traditional Lean Waste:</a:t>
            </a:r>
            <a:r>
              <a:rPr lang="en-CA" b="0"/>
              <a:t> Scrap, over-processing, excessive material handling, defects.</a:t>
            </a:r>
            <a:endParaRPr lang="en-CA" b="1"/>
          </a:p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14AD9F-633F-E9C9-DA7F-54A2E4D99B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1E73A-9851-F24B-A0E1-A503DDD85DED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307776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680A7-1F9F-5FA8-E546-253E321EF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E14E0B-4BC9-3DDF-92C9-0602FC3BD2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5843BC-AEBC-6F18-6AEC-57DFA9D2F4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/>
              <a:t>Unnecessary Running or Idling: </a:t>
            </a:r>
            <a:r>
              <a:rPr lang="en-CA" b="0"/>
              <a:t>Equipment, motors, or lighting left on during non-productive or inactive periods when they aren’t needed.</a:t>
            </a:r>
          </a:p>
          <a:p>
            <a:r>
              <a:rPr lang="en-CA" b="1"/>
              <a:t>Leaks:</a:t>
            </a:r>
            <a:r>
              <a:rPr lang="en-CA" b="0"/>
              <a:t> Leaks in any system including compressed air, water, ducts, vacuums, steam.</a:t>
            </a:r>
          </a:p>
          <a:p>
            <a:r>
              <a:rPr lang="en-CA" b="1"/>
              <a:t>Friction Loss:</a:t>
            </a:r>
            <a:r>
              <a:rPr lang="en-CA" b="0"/>
              <a:t> Anything impeding the delivery or removal of utilities or materials. Clogged filters, blocked inlets/outlets, dirty transfer surfaces (radiators or heat exchangers), motor belts, conveyance systems.</a:t>
            </a:r>
          </a:p>
          <a:p>
            <a:r>
              <a:rPr lang="en-CA" b="1"/>
              <a:t>Sub-optimal Efficiency: </a:t>
            </a:r>
            <a:r>
              <a:rPr lang="en-CA" b="0"/>
              <a:t>When more efficient equipment or methods could be used. Could include old equipment, running inefficient equipment instead of the more efficient one (when there’s redundancy), or running in sub-optimal condition.</a:t>
            </a:r>
          </a:p>
          <a:p>
            <a:r>
              <a:rPr lang="en-CA" b="1"/>
              <a:t>Malfunctions:</a:t>
            </a:r>
            <a:r>
              <a:rPr lang="en-CA" b="0"/>
              <a:t> Equipment with excess vibration, heat, or noise generation, broken or uncalibrated sensors, malfunctioning valves, switches, or dampers.</a:t>
            </a:r>
          </a:p>
          <a:p>
            <a:r>
              <a:rPr lang="en-CA" b="1"/>
              <a:t>System Imbalance:</a:t>
            </a:r>
            <a:r>
              <a:rPr lang="en-CA" b="0"/>
              <a:t> When requirements are out of balance with capabilities or operations. System running full out instead of meeting demand, improper set points, competing efforts (simultaneous heating and cooling).</a:t>
            </a:r>
          </a:p>
          <a:p>
            <a:r>
              <a:rPr lang="en-CA" b="1"/>
              <a:t>Misapplication:</a:t>
            </a:r>
            <a:r>
              <a:rPr lang="en-CA" b="0"/>
              <a:t> Using an energy-intensive system when a more efficient option is available. Improperly size equipment, compressed air used for open blowing, cooling, vacuum generation, pumps, hand tools.</a:t>
            </a:r>
          </a:p>
          <a:p>
            <a:r>
              <a:rPr lang="en-CA" b="1"/>
              <a:t>Underutilization: </a:t>
            </a:r>
            <a:r>
              <a:rPr lang="en-CA" b="0"/>
              <a:t>Does scheduling of work prevent systems from operating at peak capacity or efficiency?</a:t>
            </a:r>
          </a:p>
          <a:p>
            <a:r>
              <a:rPr lang="en-CA" b="1"/>
              <a:t>Traditional Lean Waste:</a:t>
            </a:r>
            <a:r>
              <a:rPr lang="en-CA" b="0"/>
              <a:t> Scrap, over-processing, excessive material handling, defects.</a:t>
            </a:r>
            <a:endParaRPr lang="en-CA" b="1"/>
          </a:p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F7BA51-8C5D-DA74-7CB3-1D3F200B57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1E73A-9851-F24B-A0E1-A503DDD85DED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4665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ample Title Slide No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143000"/>
            <a:ext cx="8229600" cy="1828800"/>
          </a:xfrm>
        </p:spPr>
        <p:txBody>
          <a:bodyPr anchor="t" anchorCtr="0"/>
          <a:lstStyle>
            <a:lvl1pPr algn="l">
              <a:defRPr sz="2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429000"/>
            <a:ext cx="8229600" cy="914400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1600" b="1" i="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E15D13-65EB-064A-BBE7-79880D404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4343398"/>
            <a:ext cx="6858000" cy="80010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B47F44A-6A03-FA4A-A602-885DBDED4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94360"/>
            <a:ext cx="1143000" cy="914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355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4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Bulleted Lists w/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C691EBB-4069-9A4B-B5A9-B8C169F1E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8600"/>
            <a:ext cx="114300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57DAD3-82D2-F947-B629-977B504CBF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324E0DA-F4FD-474F-8CE8-631A780B0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3950208" cy="3200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A4974FD5-0F00-0B4E-9324-EE678BA20595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736592" y="1143000"/>
            <a:ext cx="3950208" cy="3200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6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C7D4BE-F01E-D444-A19D-9D48A10275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C30-933E-0741-AC11-FF2C510DF43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4990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Bullet Lis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>
            <a:extLst>
              <a:ext uri="{FF2B5EF4-FFF2-40B4-BE49-F238E27FC236}">
                <a16:creationId xmlns:a16="http://schemas.microsoft.com/office/drawing/2014/main" id="{566D2A35-BF5F-0341-83D7-EBBE16F60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8600"/>
            <a:ext cx="114300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56FCCF-FFB2-154E-BECA-4056E43DD7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457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140B09-9DB7-4545-9807-C8F2BC190F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142999"/>
            <a:ext cx="3950208" cy="3200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A85DD4-92D8-4649-9289-BD3E55B2057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736592" y="1143000"/>
            <a:ext cx="3950208" cy="415498"/>
          </a:xfrm>
        </p:spPr>
        <p:txBody>
          <a:bodyPr bIns="182880" anchor="t" anchorCtr="0">
            <a:sp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DDBE48-70A3-304A-A83B-0E06F066D6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36592" y="1558498"/>
            <a:ext cx="3950208" cy="278004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736B2DE-2161-044B-B6B9-EF45140004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C30-933E-0741-AC11-FF2C510DF43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03393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778">
          <p15:clr>
            <a:srgbClr val="FBAE40"/>
          </p15:clr>
        </p15:guide>
        <p15:guide id="4" pos="2983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Bulleted Lists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>
            <a:extLst>
              <a:ext uri="{FF2B5EF4-FFF2-40B4-BE49-F238E27FC236}">
                <a16:creationId xmlns:a16="http://schemas.microsoft.com/office/drawing/2014/main" id="{566D2A35-BF5F-0341-83D7-EBBE16F60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8600"/>
            <a:ext cx="114300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56FCCF-FFB2-154E-BECA-4056E43DD7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457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11295F-5199-0844-B6F2-E1D0DC261D4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7200" y="1143000"/>
            <a:ext cx="3950208" cy="415498"/>
          </a:xfrm>
        </p:spPr>
        <p:txBody>
          <a:bodyPr bIns="182880" anchor="t" anchorCtr="0">
            <a:sp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140B09-9DB7-4545-9807-C8F2BC190F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558498"/>
            <a:ext cx="3950208" cy="278004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A85DD4-92D8-4649-9289-BD3E55B2057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736592" y="1143000"/>
            <a:ext cx="3950208" cy="415498"/>
          </a:xfrm>
        </p:spPr>
        <p:txBody>
          <a:bodyPr bIns="182880" anchor="t" anchorCtr="0">
            <a:sp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DDBE48-70A3-304A-A83B-0E06F066D6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36592" y="1558498"/>
            <a:ext cx="3950208" cy="278004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736B2DE-2161-044B-B6B9-EF45140004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C30-933E-0741-AC11-FF2C510DF43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0299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777">
          <p15:clr>
            <a:srgbClr val="FBAE40"/>
          </p15:clr>
        </p15:guide>
        <p15:guide id="4" pos="298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head Content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C15C5681-F565-234A-81C6-9F4A1C79D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8600"/>
            <a:ext cx="114300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6C1113-DCAE-C041-8BD4-294093EACB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199"/>
            <a:ext cx="8229600" cy="457200"/>
          </a:xfrm>
        </p:spPr>
        <p:txBody>
          <a:bodyPr anchor="t" anchorCtr="0">
            <a:spAutoFit/>
          </a:bodyPr>
          <a:lstStyle>
            <a:lvl1pPr>
              <a:lnSpc>
                <a:spcPts val="3000"/>
              </a:lnSpc>
              <a:defRPr sz="2600" baseline="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1F88647-7E6B-3E42-B7D9-3ECBE613FBB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457200" y="1143000"/>
            <a:ext cx="3950208" cy="415498"/>
          </a:xfrm>
        </p:spPr>
        <p:txBody>
          <a:bodyPr bIns="182880" anchor="t" anchorCtr="0">
            <a:sp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C56A7D-0708-774C-A0FA-68AA804BE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558498"/>
            <a:ext cx="3950208" cy="278490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60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045CC09-DCB1-EF41-AB7A-72B208B81C1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736592" y="1143000"/>
            <a:ext cx="3950208" cy="415498"/>
          </a:xfrm>
        </p:spPr>
        <p:txBody>
          <a:bodyPr bIns="182880" anchor="t" anchorCtr="0">
            <a:sp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69FB3-675D-AF44-95FA-BDAAF0B72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6592" y="1558498"/>
            <a:ext cx="3950208" cy="2784901"/>
          </a:xfrm>
        </p:spPr>
        <p:txBody>
          <a:bodyPr/>
          <a:lstStyle>
            <a:lvl1pPr>
              <a:defRPr sz="1600" baseline="0"/>
            </a:lvl1pPr>
            <a:lvl2pPr>
              <a:defRPr sz="1600" baseline="0"/>
            </a:lvl2pPr>
            <a:lvl3pPr>
              <a:defRPr sz="1600" baseline="0"/>
            </a:lvl3pPr>
            <a:lvl4pPr>
              <a:defRPr sz="1600" baseline="0"/>
            </a:lvl4pPr>
            <a:lvl5pPr>
              <a:defRPr sz="1600" baseline="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95D11E1-51E3-2F4C-9210-5E94EF397A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C30-933E-0741-AC11-FF2C510DF43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6273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777">
          <p15:clr>
            <a:srgbClr val="FBAE40"/>
          </p15:clr>
        </p15:guide>
        <p15:guide id="4" pos="298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head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ED54ACD2-CBC5-4E4C-9D0C-0001666F7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8600"/>
            <a:ext cx="114300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1CA3F8-AA97-BF44-B449-0E2AC05023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457200"/>
          </a:xfrm>
        </p:spPr>
        <p:txBody>
          <a:bodyPr anchor="t" anchorCtr="0"/>
          <a:lstStyle>
            <a:lvl1pPr>
              <a:defRPr sz="2600" baseline="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EAD74BA-677B-6245-9543-2D37DB9A9165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457200" y="1143000"/>
            <a:ext cx="3950208" cy="415498"/>
          </a:xfrm>
        </p:spPr>
        <p:txBody>
          <a:bodyPr bIns="182880" anchor="t" anchorCtr="0">
            <a:sp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FDB8C-1F72-7C4E-BDC4-C207532AD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558497"/>
            <a:ext cx="3950208" cy="27849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60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D57218-ED02-3547-B966-10F8A71F0D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36592" y="1143000"/>
            <a:ext cx="3950208" cy="3200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6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016CC35-DF94-C649-8208-CE5DC453B6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C30-933E-0741-AC11-FF2C510DF43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1434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777">
          <p15:clr>
            <a:srgbClr val="FBAE40"/>
          </p15:clr>
        </p15:guide>
        <p15:guide id="4" pos="2983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head Bullet Lis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ED54ACD2-CBC5-4E4C-9D0C-0001666F7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8600"/>
            <a:ext cx="114300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1CA3F8-AA97-BF44-B449-0E2AC05023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457200"/>
          </a:xfrm>
        </p:spPr>
        <p:txBody>
          <a:bodyPr anchor="t" anchorCtr="0"/>
          <a:lstStyle>
            <a:lvl1pPr>
              <a:defRPr sz="2600" baseline="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EAD74BA-677B-6245-9543-2D37DB9A9165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457200" y="1143000"/>
            <a:ext cx="3950208" cy="415498"/>
          </a:xfrm>
        </p:spPr>
        <p:txBody>
          <a:bodyPr bIns="182880" anchor="t" anchorCtr="0">
            <a:sp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C89D95E-FDC9-B64E-9306-F623DD02B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558498"/>
            <a:ext cx="3950208" cy="278004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D57218-ED02-3547-B966-10F8A71F0D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36592" y="1143000"/>
            <a:ext cx="3950208" cy="3200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6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016CC35-DF94-C649-8208-CE5DC453B6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C30-933E-0741-AC11-FF2C510DF43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9055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777">
          <p15:clr>
            <a:srgbClr val="FBAE40"/>
          </p15:clr>
        </p15:guide>
        <p15:guide id="4" pos="2983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head Bullet List Paste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ED54ACD2-CBC5-4E4C-9D0C-0001666F7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8600"/>
            <a:ext cx="114300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1CA3F8-AA97-BF44-B449-0E2AC05023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457200"/>
          </a:xfrm>
        </p:spPr>
        <p:txBody>
          <a:bodyPr anchor="t" anchorCtr="0"/>
          <a:lstStyle>
            <a:lvl1pPr>
              <a:defRPr sz="2600" baseline="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EAD74BA-677B-6245-9543-2D37DB9A9165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457200" y="1143000"/>
            <a:ext cx="3950208" cy="415498"/>
          </a:xfrm>
        </p:spPr>
        <p:txBody>
          <a:bodyPr bIns="182880" anchor="t" anchorCtr="0">
            <a:sp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C89D95E-FDC9-B64E-9306-F623DD02B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558498"/>
            <a:ext cx="3950208" cy="278004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016CC35-DF94-C649-8208-CE5DC453B6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C30-933E-0741-AC11-FF2C510DF43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2162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777">
          <p15:clr>
            <a:srgbClr val="FBAE40"/>
          </p15:clr>
        </p15:guide>
        <p15:guide id="4" pos="2983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Content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ED54ACD2-CBC5-4E4C-9D0C-0001666F7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8600"/>
            <a:ext cx="114300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1CA3F8-AA97-BF44-B449-0E2AC05023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457200"/>
          </a:xfrm>
        </p:spPr>
        <p:txBody>
          <a:bodyPr anchor="t" anchorCtr="0"/>
          <a:lstStyle>
            <a:lvl1pPr>
              <a:defRPr sz="2600" baseline="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419E0EC-9C48-1245-9374-9371668668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57201" y="1143000"/>
            <a:ext cx="914400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6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FDB8C-1F72-7C4E-BDC4-C207532AD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9715" y="1142999"/>
            <a:ext cx="2880360" cy="142875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60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62149158-D273-FF48-A184-E8FAA400F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57201" y="2909887"/>
            <a:ext cx="914400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6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6668367-1D9A-C34B-BAD1-EEC24F771401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1529715" y="2909887"/>
            <a:ext cx="2880360" cy="142875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60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D57218-ED02-3547-B966-10F8A71F0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33925" y="1143000"/>
            <a:ext cx="914400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6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C4E04B7-9B1C-624B-BCD8-A05C6B4B9ACD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5806439" y="1142999"/>
            <a:ext cx="2880360" cy="1428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60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AB3C32B2-3BBD-CD4C-96F5-B562E1337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33925" y="2909887"/>
            <a:ext cx="914400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6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6930BB47-30E8-954F-9AC0-ECE87E4364A5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5806439" y="2909887"/>
            <a:ext cx="2880360" cy="14366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60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016CC35-DF94-C649-8208-CE5DC453B6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C30-933E-0741-AC11-FF2C510DF43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60694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778">
          <p15:clr>
            <a:srgbClr val="FBAE40"/>
          </p15:clr>
        </p15:guide>
        <p15:guide id="4" pos="2982">
          <p15:clr>
            <a:srgbClr val="FBAE40"/>
          </p15:clr>
        </p15:guide>
        <p15:guide id="5" orient="horz" pos="1830">
          <p15:clr>
            <a:srgbClr val="FBAE40"/>
          </p15:clr>
        </p15:guide>
        <p15:guide id="6" orient="horz" pos="1620">
          <p15:clr>
            <a:srgbClr val="FBAE40"/>
          </p15:clr>
        </p15:guide>
        <p15:guide id="7" orient="horz" pos="172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4D626A1-132E-BE48-8DB7-01479E00C9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8600"/>
            <a:ext cx="114300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83B1D3-F5BF-8C48-8D15-17F890D5A8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ts val="3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C0D80F-B163-6C47-ADBE-BAF825C4EE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4206240"/>
            <a:ext cx="8229600" cy="137160"/>
          </a:xfrm>
          <a:noFill/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FontTx/>
              <a:buNone/>
              <a:defRPr sz="1000" baseline="0"/>
            </a:lvl1pPr>
            <a:lvl2pPr marL="18288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AC7C9F-8887-BC4F-BEFA-5D2B3C5DEC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C30-933E-0741-AC11-FF2C510DF43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05073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>
            <a:extLst>
              <a:ext uri="{FF2B5EF4-FFF2-40B4-BE49-F238E27FC236}">
                <a16:creationId xmlns:a16="http://schemas.microsoft.com/office/drawing/2014/main" id="{20D471B1-DFB2-2E4D-937C-1E65904631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8600"/>
            <a:ext cx="114300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966E3F-726A-6341-8924-EF68736F93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C30-933E-0741-AC11-FF2C510DF43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9069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Single Column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66D81F47-CF08-C14A-9C3A-5096FD346F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8600"/>
            <a:ext cx="114300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BC5E34-F5F9-4549-A54E-17645AF013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F8775-E37D-B44E-BE17-65563B85A4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ts val="2600"/>
              </a:lnSpc>
              <a:spcAft>
                <a:spcPts val="900"/>
              </a:spcAft>
              <a:buFontTx/>
              <a:buNone/>
              <a:defRPr sz="2000" baseline="0"/>
            </a:lvl1pPr>
            <a:lvl2pPr marL="0" indent="0">
              <a:lnSpc>
                <a:spcPts val="2600"/>
              </a:lnSpc>
              <a:spcAft>
                <a:spcPts val="900"/>
              </a:spcAft>
              <a:buFontTx/>
              <a:buNone/>
              <a:defRPr sz="2000" baseline="0"/>
            </a:lvl2pPr>
            <a:lvl3pPr marL="0" indent="0">
              <a:lnSpc>
                <a:spcPts val="2600"/>
              </a:lnSpc>
              <a:spcAft>
                <a:spcPts val="900"/>
              </a:spcAft>
              <a:buFontTx/>
              <a:buNone/>
              <a:defRPr sz="2000" baseline="0"/>
            </a:lvl3pPr>
            <a:lvl4pPr marL="0" indent="0">
              <a:lnSpc>
                <a:spcPts val="2600"/>
              </a:lnSpc>
              <a:spcAft>
                <a:spcPts val="900"/>
              </a:spcAft>
              <a:buFontTx/>
              <a:buNone/>
              <a:defRPr sz="2000" baseline="0"/>
            </a:lvl4pPr>
            <a:lvl5pPr marL="0" indent="0">
              <a:lnSpc>
                <a:spcPts val="2600"/>
              </a:lnSpc>
              <a:spcAft>
                <a:spcPts val="900"/>
              </a:spcAft>
              <a:buFontTx/>
              <a:buNone/>
              <a:defRPr sz="20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E15FE4-8BC8-1642-91BA-2090367F9A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C30-933E-0741-AC11-FF2C510DF43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59270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79F30116-A097-C142-9B15-A60ECD50B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8600"/>
            <a:ext cx="114300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7AAEC4-E5A3-3E4C-BCD6-AB796CE896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1DC551-0066-D248-9643-48ABD9A524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833849-483E-9C48-A4AF-4A1014BD97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C30-933E-0741-AC11-FF2C510DF43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21297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5D7490B2-4251-5547-956B-0E1C51EEC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8600"/>
            <a:ext cx="114300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E77671-13F0-A641-B0B7-9935C128D45E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7754112" y="457200"/>
            <a:ext cx="932688" cy="38893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E4B598-D8BB-F549-8DBE-34ACD9272A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905134" cy="38893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F70435-AA1B-6A41-AA6D-A1E4E1A7DA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C30-933E-0741-AC11-FF2C510DF43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73345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27AC8D2-ECED-4B4A-8EA4-9802665CD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94360"/>
            <a:ext cx="114300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E11DC4-DB98-2847-B1CA-BCBB8088F0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822960"/>
            <a:ext cx="8229600" cy="457200"/>
          </a:xfrm>
        </p:spPr>
        <p:txBody>
          <a:bodyPr anchor="t" anchorCtr="0">
            <a:noAutofit/>
          </a:bodyPr>
          <a:lstStyle>
            <a:lvl1pPr algn="l" fontAlgn="t">
              <a:defRPr sz="2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E06349F3-0104-2140-BA06-391B5A3650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693740"/>
            <a:ext cx="3950207" cy="228600"/>
          </a:xfrm>
        </p:spPr>
        <p:txBody>
          <a:bodyPr>
            <a:noAutofit/>
          </a:bodyPr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</a:defRPr>
            </a:lvl1pPr>
            <a:lvl2pPr marL="182880" indent="0">
              <a:buFontTx/>
              <a:buNone/>
              <a:defRPr/>
            </a:lvl2pPr>
            <a:lvl3pPr marL="365760" indent="0">
              <a:buFontTx/>
              <a:buNone/>
              <a:defRPr/>
            </a:lvl3pPr>
            <a:lvl4pPr marL="548640" indent="0">
              <a:buFontTx/>
              <a:buNone/>
              <a:defRPr/>
            </a:lvl4pPr>
            <a:lvl5pPr marL="73152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67113F30-B662-6E4F-BA3C-45885383E7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2187516"/>
            <a:ext cx="3949700" cy="228600"/>
          </a:xfrm>
        </p:spPr>
        <p:txBody>
          <a:bodyPr>
            <a:noAutofit/>
          </a:bodyPr>
          <a:lstStyle>
            <a:lvl1pPr marL="0" indent="0">
              <a:buFontTx/>
              <a:buNone/>
              <a:defRPr baseline="0">
                <a:solidFill>
                  <a:schemeClr val="bg1"/>
                </a:solidFill>
              </a:defRPr>
            </a:lvl1pPr>
            <a:lvl2pPr marL="182880" indent="0">
              <a:buFontTx/>
              <a:buNone/>
              <a:defRPr/>
            </a:lvl2pPr>
            <a:lvl3pPr marL="365760" indent="0">
              <a:buFontTx/>
              <a:buNone/>
              <a:defRPr/>
            </a:lvl3pPr>
            <a:lvl4pPr marL="548640" indent="0">
              <a:buFontTx/>
              <a:buNone/>
              <a:defRPr/>
            </a:lvl4pPr>
            <a:lvl5pPr marL="73152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22">
            <a:extLst>
              <a:ext uri="{FF2B5EF4-FFF2-40B4-BE49-F238E27FC236}">
                <a16:creationId xmlns:a16="http://schemas.microsoft.com/office/drawing/2014/main" id="{87712D41-C534-6440-A7E3-C7FADEFF1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4737100" y="1673602"/>
            <a:ext cx="274320" cy="274320"/>
          </a:xfr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41003850-02BC-FE49-A6D2-B65F12E5E3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49241" y="1693740"/>
            <a:ext cx="3337560" cy="228600"/>
          </a:xfrm>
        </p:spPr>
        <p:txBody>
          <a:bodyPr>
            <a:noAutofit/>
          </a:bodyPr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</a:defRPr>
            </a:lvl1pPr>
            <a:lvl2pPr marL="182880" indent="0">
              <a:buFontTx/>
              <a:buNone/>
              <a:defRPr/>
            </a:lvl2pPr>
            <a:lvl3pPr marL="365760" indent="0">
              <a:buFontTx/>
              <a:buNone/>
              <a:defRPr/>
            </a:lvl3pPr>
            <a:lvl4pPr marL="548640" indent="0">
              <a:buFontTx/>
              <a:buNone/>
              <a:defRPr/>
            </a:lvl4pPr>
            <a:lvl5pPr marL="73152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25">
            <a:extLst>
              <a:ext uri="{FF2B5EF4-FFF2-40B4-BE49-F238E27FC236}">
                <a16:creationId xmlns:a16="http://schemas.microsoft.com/office/drawing/2014/main" id="{E3BEDD1B-C128-844A-8F14-FAF4119D6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4737099" y="2170489"/>
            <a:ext cx="274320" cy="274320"/>
          </a:xfr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3" name="Text Placeholder 27">
            <a:extLst>
              <a:ext uri="{FF2B5EF4-FFF2-40B4-BE49-F238E27FC236}">
                <a16:creationId xmlns:a16="http://schemas.microsoft.com/office/drawing/2014/main" id="{0B741730-13F7-5E41-B422-D3B182553FE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49875" y="2187516"/>
            <a:ext cx="3336925" cy="228600"/>
          </a:xfrm>
        </p:spPr>
        <p:txBody>
          <a:bodyPr>
            <a:noAutofit/>
          </a:bodyPr>
          <a:lstStyle>
            <a:lvl1pPr marL="0" indent="0">
              <a:buFontTx/>
              <a:buNone/>
              <a:defRPr baseline="0">
                <a:solidFill>
                  <a:schemeClr val="bg1"/>
                </a:solidFill>
              </a:defRPr>
            </a:lvl1pPr>
            <a:lvl2pPr marL="182880" indent="0">
              <a:buFontTx/>
              <a:buNone/>
              <a:defRPr/>
            </a:lvl2pPr>
            <a:lvl3pPr marL="365760" indent="0">
              <a:buFontTx/>
              <a:buNone/>
              <a:defRPr/>
            </a:lvl3pPr>
            <a:lvl4pPr marL="548640" indent="0">
              <a:buFontTx/>
              <a:buNone/>
              <a:defRPr/>
            </a:lvl4pPr>
            <a:lvl5pPr marL="73152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29">
            <a:extLst>
              <a:ext uri="{FF2B5EF4-FFF2-40B4-BE49-F238E27FC236}">
                <a16:creationId xmlns:a16="http://schemas.microsoft.com/office/drawing/2014/main" id="{0807AAF6-B521-7D4C-A29D-BC049416D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736592" y="2661027"/>
            <a:ext cx="274320" cy="274320"/>
          </a:xfr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5" name="Text Placeholder 31">
            <a:extLst>
              <a:ext uri="{FF2B5EF4-FFF2-40B4-BE49-F238E27FC236}">
                <a16:creationId xmlns:a16="http://schemas.microsoft.com/office/drawing/2014/main" id="{50E1395C-F15F-1D40-830F-ED08162DD48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43525" y="2677355"/>
            <a:ext cx="3343275" cy="228600"/>
          </a:xfrm>
        </p:spPr>
        <p:txBody>
          <a:bodyPr>
            <a:noAutofit/>
          </a:bodyPr>
          <a:lstStyle>
            <a:lvl1pPr marL="0" indent="0">
              <a:buFontTx/>
              <a:buNone/>
              <a:defRPr baseline="0">
                <a:solidFill>
                  <a:schemeClr val="bg1"/>
                </a:solidFill>
              </a:defRPr>
            </a:lvl1pPr>
            <a:lvl2pPr marL="182880" indent="0">
              <a:buFontTx/>
              <a:buNone/>
              <a:defRPr baseline="0">
                <a:solidFill>
                  <a:schemeClr val="bg1"/>
                </a:solidFill>
              </a:defRPr>
            </a:lvl2pPr>
            <a:lvl3pPr marL="365760" indent="0">
              <a:buFontTx/>
              <a:buNone/>
              <a:defRPr baseline="0">
                <a:solidFill>
                  <a:schemeClr val="bg1"/>
                </a:solidFill>
              </a:defRPr>
            </a:lvl3pPr>
            <a:lvl4pPr marL="548640" indent="0">
              <a:buFontTx/>
              <a:buNone/>
              <a:defRPr baseline="0">
                <a:solidFill>
                  <a:schemeClr val="bg1"/>
                </a:solidFill>
              </a:defRPr>
            </a:lvl4pPr>
            <a:lvl5pPr marL="731520" indent="0">
              <a:buFontTx/>
              <a:buNone/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95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1548">
          <p15:clr>
            <a:srgbClr val="FBAE40"/>
          </p15:clr>
        </p15:guide>
        <p15:guide id="3" pos="2778">
          <p15:clr>
            <a:srgbClr val="FBAE40"/>
          </p15:clr>
        </p15:guide>
        <p15:guide id="4" pos="2982">
          <p15:clr>
            <a:srgbClr val="FBAE40"/>
          </p15:clr>
        </p15:guide>
        <p15:guide id="5" orient="horz" pos="1858">
          <p15:clr>
            <a:srgbClr val="FBAE40"/>
          </p15:clr>
        </p15:guide>
        <p15:guide id="6" orient="horz" pos="2174">
          <p15:clr>
            <a:srgbClr val="FBAE40"/>
          </p15:clr>
        </p15:guide>
        <p15:guide id="7" pos="3368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27AC8D2-ECED-4B4A-8EA4-9802665CD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94360"/>
            <a:ext cx="114300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E11DC4-DB98-2847-B1CA-BCBB8088F0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822960"/>
            <a:ext cx="8229600" cy="457200"/>
          </a:xfrm>
        </p:spPr>
        <p:txBody>
          <a:bodyPr anchor="t" anchorCtr="0">
            <a:noAutofit/>
          </a:bodyPr>
          <a:lstStyle>
            <a:lvl1pPr algn="l" fontAlgn="t">
              <a:defRPr sz="2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E06349F3-0104-2140-BA06-391B5A3650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693740"/>
            <a:ext cx="3950207" cy="228600"/>
          </a:xfrm>
        </p:spPr>
        <p:txBody>
          <a:bodyPr>
            <a:noAutofit/>
          </a:bodyPr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</a:defRPr>
            </a:lvl1pPr>
            <a:lvl2pPr marL="182880" indent="0">
              <a:buFontTx/>
              <a:buNone/>
              <a:defRPr/>
            </a:lvl2pPr>
            <a:lvl3pPr marL="365760" indent="0">
              <a:buFontTx/>
              <a:buNone/>
              <a:defRPr/>
            </a:lvl3pPr>
            <a:lvl4pPr marL="548640" indent="0">
              <a:buFontTx/>
              <a:buNone/>
              <a:defRPr/>
            </a:lvl4pPr>
            <a:lvl5pPr marL="73152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67113F30-B662-6E4F-BA3C-45885383E7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2187516"/>
            <a:ext cx="3949700" cy="228600"/>
          </a:xfrm>
        </p:spPr>
        <p:txBody>
          <a:bodyPr>
            <a:noAutofit/>
          </a:bodyPr>
          <a:lstStyle>
            <a:lvl1pPr marL="0" indent="0">
              <a:buFontTx/>
              <a:buNone/>
              <a:defRPr baseline="0">
                <a:solidFill>
                  <a:schemeClr val="bg1"/>
                </a:solidFill>
              </a:defRPr>
            </a:lvl1pPr>
            <a:lvl2pPr marL="182880" indent="0">
              <a:buFontTx/>
              <a:buNone/>
              <a:defRPr/>
            </a:lvl2pPr>
            <a:lvl3pPr marL="365760" indent="0">
              <a:buFontTx/>
              <a:buNone/>
              <a:defRPr/>
            </a:lvl3pPr>
            <a:lvl4pPr marL="548640" indent="0">
              <a:buFontTx/>
              <a:buNone/>
              <a:defRPr/>
            </a:lvl4pPr>
            <a:lvl5pPr marL="73152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22">
            <a:extLst>
              <a:ext uri="{FF2B5EF4-FFF2-40B4-BE49-F238E27FC236}">
                <a16:creationId xmlns:a16="http://schemas.microsoft.com/office/drawing/2014/main" id="{87712D41-C534-6440-A7E3-C7FADEFF1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4737100" y="1673602"/>
            <a:ext cx="274320" cy="274320"/>
          </a:xfr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41003850-02BC-FE49-A6D2-B65F12E5E3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49241" y="1693740"/>
            <a:ext cx="3337560" cy="228600"/>
          </a:xfrm>
        </p:spPr>
        <p:txBody>
          <a:bodyPr>
            <a:noAutofit/>
          </a:bodyPr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</a:defRPr>
            </a:lvl1pPr>
            <a:lvl2pPr marL="182880" indent="0">
              <a:buFontTx/>
              <a:buNone/>
              <a:defRPr/>
            </a:lvl2pPr>
            <a:lvl3pPr marL="365760" indent="0">
              <a:buFontTx/>
              <a:buNone/>
              <a:defRPr/>
            </a:lvl3pPr>
            <a:lvl4pPr marL="548640" indent="0">
              <a:buFontTx/>
              <a:buNone/>
              <a:defRPr/>
            </a:lvl4pPr>
            <a:lvl5pPr marL="73152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25">
            <a:extLst>
              <a:ext uri="{FF2B5EF4-FFF2-40B4-BE49-F238E27FC236}">
                <a16:creationId xmlns:a16="http://schemas.microsoft.com/office/drawing/2014/main" id="{E3BEDD1B-C128-844A-8F14-FAF4119D6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4737099" y="2170489"/>
            <a:ext cx="274320" cy="274320"/>
          </a:xfr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3" name="Text Placeholder 27">
            <a:extLst>
              <a:ext uri="{FF2B5EF4-FFF2-40B4-BE49-F238E27FC236}">
                <a16:creationId xmlns:a16="http://schemas.microsoft.com/office/drawing/2014/main" id="{0B741730-13F7-5E41-B422-D3B182553FE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49875" y="2187516"/>
            <a:ext cx="3336925" cy="228600"/>
          </a:xfrm>
        </p:spPr>
        <p:txBody>
          <a:bodyPr>
            <a:noAutofit/>
          </a:bodyPr>
          <a:lstStyle>
            <a:lvl1pPr marL="0" indent="0">
              <a:buFontTx/>
              <a:buNone/>
              <a:defRPr baseline="0">
                <a:solidFill>
                  <a:schemeClr val="bg1"/>
                </a:solidFill>
              </a:defRPr>
            </a:lvl1pPr>
            <a:lvl2pPr marL="182880" indent="0">
              <a:buFontTx/>
              <a:buNone/>
              <a:defRPr/>
            </a:lvl2pPr>
            <a:lvl3pPr marL="365760" indent="0">
              <a:buFontTx/>
              <a:buNone/>
              <a:defRPr/>
            </a:lvl3pPr>
            <a:lvl4pPr marL="548640" indent="0">
              <a:buFontTx/>
              <a:buNone/>
              <a:defRPr/>
            </a:lvl4pPr>
            <a:lvl5pPr marL="73152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29">
            <a:extLst>
              <a:ext uri="{FF2B5EF4-FFF2-40B4-BE49-F238E27FC236}">
                <a16:creationId xmlns:a16="http://schemas.microsoft.com/office/drawing/2014/main" id="{0807AAF6-B521-7D4C-A29D-BC049416D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736592" y="2661027"/>
            <a:ext cx="274320" cy="274320"/>
          </a:xfr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5" name="Text Placeholder 31">
            <a:extLst>
              <a:ext uri="{FF2B5EF4-FFF2-40B4-BE49-F238E27FC236}">
                <a16:creationId xmlns:a16="http://schemas.microsoft.com/office/drawing/2014/main" id="{50E1395C-F15F-1D40-830F-ED08162DD48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43525" y="2677355"/>
            <a:ext cx="3343275" cy="228600"/>
          </a:xfrm>
        </p:spPr>
        <p:txBody>
          <a:bodyPr>
            <a:noAutofit/>
          </a:bodyPr>
          <a:lstStyle>
            <a:lvl1pPr marL="0" indent="0">
              <a:buFontTx/>
              <a:buNone/>
              <a:defRPr baseline="0">
                <a:solidFill>
                  <a:schemeClr val="bg1"/>
                </a:solidFill>
              </a:defRPr>
            </a:lvl1pPr>
            <a:lvl2pPr marL="182880" indent="0">
              <a:buFontTx/>
              <a:buNone/>
              <a:defRPr baseline="0">
                <a:solidFill>
                  <a:schemeClr val="bg1"/>
                </a:solidFill>
              </a:defRPr>
            </a:lvl2pPr>
            <a:lvl3pPr marL="365760" indent="0">
              <a:buFontTx/>
              <a:buNone/>
              <a:defRPr baseline="0">
                <a:solidFill>
                  <a:schemeClr val="bg1"/>
                </a:solidFill>
              </a:defRPr>
            </a:lvl3pPr>
            <a:lvl4pPr marL="548640" indent="0">
              <a:buFontTx/>
              <a:buNone/>
              <a:defRPr baseline="0">
                <a:solidFill>
                  <a:schemeClr val="bg1"/>
                </a:solidFill>
              </a:defRPr>
            </a:lvl4pPr>
            <a:lvl5pPr marL="731520" indent="0">
              <a:buFontTx/>
              <a:buNone/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08662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1548">
          <p15:clr>
            <a:srgbClr val="FBAE40"/>
          </p15:clr>
        </p15:guide>
        <p15:guide id="3" pos="2778">
          <p15:clr>
            <a:srgbClr val="FBAE40"/>
          </p15:clr>
        </p15:guide>
        <p15:guide id="4" pos="2982">
          <p15:clr>
            <a:srgbClr val="FBAE40"/>
          </p15:clr>
        </p15:guide>
        <p15:guide id="5" orient="horz" pos="1858">
          <p15:clr>
            <a:srgbClr val="FBAE40"/>
          </p15:clr>
        </p15:guide>
        <p15:guide id="6" orient="horz" pos="2174">
          <p15:clr>
            <a:srgbClr val="FBAE40"/>
          </p15:clr>
        </p15:guide>
        <p15:guide id="7" pos="336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Single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66D81F47-CF08-C14A-9C3A-5096FD346F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8600"/>
            <a:ext cx="114300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BC5E34-F5F9-4549-A54E-17645AF013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F8775-E37D-B44E-BE17-65563B85A4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82880" indent="-182880">
              <a:lnSpc>
                <a:spcPts val="2600"/>
              </a:lnSpc>
              <a:spcAft>
                <a:spcPts val="900"/>
              </a:spcAft>
              <a:buFont typeface="Arial" panose="020B0604020202020204" pitchFamily="34" charset="0"/>
              <a:buChar char="•"/>
              <a:defRPr sz="2000" baseline="0">
                <a:solidFill>
                  <a:schemeClr val="tx1"/>
                </a:solidFill>
              </a:defRPr>
            </a:lvl1pPr>
            <a:lvl2pPr marL="365760" indent="-182880">
              <a:lnSpc>
                <a:spcPts val="2600"/>
              </a:lnSpc>
              <a:spcAft>
                <a:spcPts val="900"/>
              </a:spcAft>
              <a:buFont typeface="Arial" panose="020B0604020202020204" pitchFamily="34" charset="0"/>
              <a:buChar char="•"/>
              <a:defRPr sz="2000" baseline="0">
                <a:solidFill>
                  <a:schemeClr val="tx1"/>
                </a:solidFill>
              </a:defRPr>
            </a:lvl2pPr>
            <a:lvl3pPr marL="548640" indent="-182880">
              <a:lnSpc>
                <a:spcPts val="2600"/>
              </a:lnSpc>
              <a:spcAft>
                <a:spcPts val="900"/>
              </a:spcAft>
              <a:buFont typeface="Arial" panose="020B0604020202020204" pitchFamily="34" charset="0"/>
              <a:buChar char="•"/>
              <a:defRPr sz="2000" baseline="0">
                <a:solidFill>
                  <a:schemeClr val="tx1"/>
                </a:solidFill>
              </a:defRPr>
            </a:lvl3pPr>
            <a:lvl4pPr marL="731520" indent="-182880">
              <a:lnSpc>
                <a:spcPts val="2600"/>
              </a:lnSpc>
              <a:spcAft>
                <a:spcPts val="900"/>
              </a:spcAft>
              <a:buFont typeface="Arial" panose="020B0604020202020204" pitchFamily="34" charset="0"/>
              <a:buChar char="•"/>
              <a:defRPr sz="2000" baseline="0">
                <a:solidFill>
                  <a:schemeClr val="tx1"/>
                </a:solidFill>
              </a:defRPr>
            </a:lvl4pPr>
            <a:lvl5pPr marL="914400" indent="-182880">
              <a:lnSpc>
                <a:spcPts val="2600"/>
              </a:lnSpc>
              <a:spcAft>
                <a:spcPts val="900"/>
              </a:spcAft>
              <a:buFont typeface="Arial" panose="020B0604020202020204" pitchFamily="34" charset="0"/>
              <a:buChar char="•"/>
              <a:defRPr sz="20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E15FE4-8BC8-1642-91BA-2090367F9A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C30-933E-0741-AC11-FF2C510DF43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9489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solidFill>
          <a:schemeClr val="bg2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292044F9-593C-2E42-9E5B-0FEBCD307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94360"/>
            <a:ext cx="1143000" cy="914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75657E-48A7-844B-9DB1-E32B6178B4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143000"/>
            <a:ext cx="8229600" cy="1828800"/>
          </a:xfrm>
        </p:spPr>
        <p:txBody>
          <a:bodyPr anchor="t" anchorCtr="0"/>
          <a:lstStyle>
            <a:lvl1pPr>
              <a:lnSpc>
                <a:spcPts val="3000"/>
              </a:lnSpc>
              <a:defRPr sz="26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C9AF95E-56C4-344E-9478-7EA1281273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C30-933E-0741-AC11-FF2C510DF43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4685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wo Conten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C15C5681-F565-234A-81C6-9F4A1C79D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8600"/>
            <a:ext cx="114300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6C1113-DCAE-C041-8BD4-294093EACB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384721"/>
          </a:xfrm>
        </p:spPr>
        <p:txBody>
          <a:bodyPr anchor="t" anchorCtr="0">
            <a:spAutoFit/>
          </a:bodyPr>
          <a:lstStyle>
            <a:lvl1pPr>
              <a:lnSpc>
                <a:spcPts val="3000"/>
              </a:lnSpc>
              <a:defRPr sz="2600" baseline="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C56A7D-0708-774C-A0FA-68AA804BE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143000"/>
            <a:ext cx="3950208" cy="3200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60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69FB3-675D-AF44-95FA-BDAAF0B72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6592" y="1143000"/>
            <a:ext cx="3950208" cy="3200400"/>
          </a:xfrm>
        </p:spPr>
        <p:txBody>
          <a:bodyPr/>
          <a:lstStyle>
            <a:lvl1pPr marL="0" indent="0">
              <a:buNone/>
              <a:defRPr sz="1600" baseline="0"/>
            </a:lvl1pPr>
            <a:lvl2pPr>
              <a:defRPr sz="1600" baseline="0"/>
            </a:lvl2pPr>
            <a:lvl3pPr>
              <a:defRPr sz="1600" baseline="0"/>
            </a:lvl3pPr>
            <a:lvl4pPr>
              <a:defRPr sz="1600" baseline="0"/>
            </a:lvl4pPr>
            <a:lvl5pPr>
              <a:defRPr sz="1600" baseline="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95D11E1-51E3-2F4C-9210-5E94EF397A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C30-933E-0741-AC11-FF2C510DF43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99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778">
          <p15:clr>
            <a:srgbClr val="FBAE40"/>
          </p15:clr>
        </p15:guide>
        <p15:guide id="4" pos="298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and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C15C5681-F565-234A-81C6-9F4A1C79D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8600"/>
            <a:ext cx="114300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6C1113-DCAE-C041-8BD4-294093EACB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384721"/>
          </a:xfrm>
        </p:spPr>
        <p:txBody>
          <a:bodyPr anchor="t" anchorCtr="0">
            <a:spAutoFit/>
          </a:bodyPr>
          <a:lstStyle>
            <a:lvl1pPr>
              <a:lnSpc>
                <a:spcPts val="3000"/>
              </a:lnSpc>
              <a:defRPr sz="2600" baseline="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C56A7D-0708-774C-A0FA-68AA804BE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143000"/>
            <a:ext cx="3950208" cy="3200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60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69FB3-675D-AF44-95FA-BDAAF0B72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6592" y="1143000"/>
            <a:ext cx="3950208" cy="3200400"/>
          </a:xfrm>
        </p:spPr>
        <p:txBody>
          <a:bodyPr/>
          <a:lstStyle>
            <a:lvl1pPr>
              <a:defRPr sz="1600" baseline="0"/>
            </a:lvl1pPr>
            <a:lvl2pPr>
              <a:defRPr sz="1600" baseline="0"/>
            </a:lvl2pPr>
            <a:lvl3pPr>
              <a:defRPr sz="1600" baseline="0"/>
            </a:lvl3pPr>
            <a:lvl4pPr>
              <a:defRPr sz="1600" baseline="0"/>
            </a:lvl4pPr>
            <a:lvl5pPr>
              <a:defRPr sz="1600" baseline="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95D11E1-51E3-2F4C-9210-5E94EF397A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C30-933E-0741-AC11-FF2C510DF43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88460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778">
          <p15:clr>
            <a:srgbClr val="FBAE40"/>
          </p15:clr>
        </p15:guide>
        <p15:guide id="4" pos="298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ED54ACD2-CBC5-4E4C-9D0C-0001666F7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8600"/>
            <a:ext cx="114300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1CA3F8-AA97-BF44-B449-0E2AC05023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457200"/>
          </a:xfrm>
        </p:spPr>
        <p:txBody>
          <a:bodyPr anchor="t" anchorCtr="0"/>
          <a:lstStyle>
            <a:lvl1pPr>
              <a:defRPr sz="2600" baseline="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FDB8C-1F72-7C4E-BDC4-C207532AD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142999"/>
            <a:ext cx="3950208" cy="3200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60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D57218-ED02-3547-B966-10F8A71F0D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36592" y="1143000"/>
            <a:ext cx="3950208" cy="3200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6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016CC35-DF94-C649-8208-CE5DC453B6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C30-933E-0741-AC11-FF2C510DF43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0357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778">
          <p15:clr>
            <a:srgbClr val="FBAE40"/>
          </p15:clr>
        </p15:guide>
        <p15:guide id="4" pos="298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ED54ACD2-CBC5-4E4C-9D0C-0001666F7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8600"/>
            <a:ext cx="114300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1CA3F8-AA97-BF44-B449-0E2AC05023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457200"/>
          </a:xfrm>
        </p:spPr>
        <p:txBody>
          <a:bodyPr anchor="t" anchorCtr="0"/>
          <a:lstStyle>
            <a:lvl1pPr>
              <a:defRPr sz="2600" baseline="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D57218-ED02-3547-B966-10F8A71F0D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7200" y="1142999"/>
            <a:ext cx="3950208" cy="242316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6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B3DF3B6-1E14-3D49-A667-4D6960918F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3794760"/>
            <a:ext cx="3949700" cy="548640"/>
          </a:xfrm>
        </p:spPr>
        <p:txBody>
          <a:bodyPr/>
          <a:lstStyle>
            <a:lvl1pPr marL="0" indent="0">
              <a:buFontTx/>
              <a:buNone/>
              <a:defRPr baseline="0"/>
            </a:lvl1pPr>
            <a:lvl2pPr marL="18288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C0E542E2-789B-0E4D-8471-B2F290605C19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734560" y="1143000"/>
            <a:ext cx="3950208" cy="242316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6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97336E7-DC04-8544-A5C4-932ED178F6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3925" y="3794125"/>
            <a:ext cx="3951288" cy="550863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182880" indent="0">
              <a:buFontTx/>
              <a:buNone/>
              <a:defRPr/>
            </a:lvl2pPr>
            <a:lvl3pPr marL="365760" indent="0">
              <a:buFontTx/>
              <a:buNone/>
              <a:defRPr/>
            </a:lvl3pPr>
            <a:lvl4pPr marL="548640" indent="0">
              <a:buFontTx/>
              <a:buNone/>
              <a:defRPr/>
            </a:lvl4pPr>
            <a:lvl5pPr marL="73152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016CC35-DF94-C649-8208-CE5DC453B6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C30-933E-0741-AC11-FF2C510DF43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5943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778">
          <p15:clr>
            <a:srgbClr val="FBAE40"/>
          </p15:clr>
        </p15:guide>
        <p15:guide id="4" pos="298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 Bulleted 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A1A5C0E3-A302-3D42-8730-0465135826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8600"/>
            <a:ext cx="114300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04D70A-CBD9-DE48-BEB1-411838F400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AB1F1-DE73-AB4F-A1AD-46C223F1C4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3950208" cy="3200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940013-B39F-344E-9801-53C51CBB84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36592" y="1143000"/>
            <a:ext cx="3950208" cy="3200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A3900E8-2BB3-9447-8545-C18AFD12B1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C30-933E-0741-AC11-FF2C510DF43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1391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778">
          <p15:clr>
            <a:srgbClr val="FBAE40"/>
          </p15:clr>
        </p15:guide>
        <p15:guide id="4" pos="298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4B70FB-D80C-6E41-BE08-2B1E09D8A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57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F603AA-104B-3146-8D3D-E443542F8E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3200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848962-187F-0842-BC04-A95B582E616D}"/>
              </a:ext>
            </a:extLst>
          </p:cNvPr>
          <p:cNvSpPr/>
          <p:nvPr/>
        </p:nvSpPr>
        <p:spPr bwMode="auto">
          <a:xfrm>
            <a:off x="0" y="4617720"/>
            <a:ext cx="9144000" cy="320040"/>
          </a:xfrm>
          <a:prstGeom prst="rect">
            <a:avLst/>
          </a:prstGeom>
          <a:gradFill>
            <a:gsLst>
              <a:gs pos="29000">
                <a:schemeClr val="accent6">
                  <a:alpha val="0"/>
                </a:schemeClr>
              </a:gs>
              <a:gs pos="62000">
                <a:schemeClr val="accent6"/>
              </a:gs>
              <a:gs pos="77000">
                <a:schemeClr val="tx2"/>
              </a:gs>
            </a:gsLst>
            <a:lin ang="108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noFill/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D8B811-5CF0-CF44-9F88-7E73952D09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4617720"/>
            <a:ext cx="558265" cy="32004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lnSpc>
                <a:spcPct val="100000"/>
              </a:lnSpc>
              <a:defRPr sz="900" baseline="0">
                <a:solidFill>
                  <a:schemeClr val="bg1"/>
                </a:solidFill>
                <a:latin typeface="Tahoma" panose="020B0604030504040204" pitchFamily="34" charset="0"/>
              </a:defRPr>
            </a:lvl1pPr>
          </a:lstStyle>
          <a:p>
            <a:fld id="{9B442C30-933E-0741-AC11-FF2C510DF436}" type="slidenum">
              <a:rPr lang="en-CA" smtClean="0"/>
              <a:t>‹#›</a:t>
            </a:fld>
            <a:endParaRPr lang="en-CA"/>
          </a:p>
        </p:txBody>
      </p:sp>
      <p:pic>
        <p:nvPicPr>
          <p:cNvPr id="11" name="Picture 10" descr="IESO and Save On Energy">
            <a:extLst>
              <a:ext uri="{FF2B5EF4-FFF2-40B4-BE49-F238E27FC236}">
                <a16:creationId xmlns:a16="http://schemas.microsoft.com/office/drawing/2014/main" id="{DB0FBBCD-D0D9-3F4B-81C7-B4BB9F747C05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/>
        </p:blipFill>
        <p:spPr>
          <a:xfrm>
            <a:off x="6912864" y="4498848"/>
            <a:ext cx="1772920" cy="41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137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97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8" r:id="rId22"/>
  </p:sldLayoutIdLst>
  <p:hf hdr="0" ftr="0" dt="0"/>
  <p:txStyles>
    <p:titleStyle>
      <a:lvl1pPr algn="l" defTabSz="685800" rtl="0" eaLnBrk="1" latinLnBrk="0" hangingPunct="1">
        <a:lnSpc>
          <a:spcPts val="3000"/>
        </a:lnSpc>
        <a:spcBef>
          <a:spcPct val="0"/>
        </a:spcBef>
        <a:buNone/>
        <a:defRPr sz="2600" kern="1200" baseline="0">
          <a:solidFill>
            <a:schemeClr val="tx2"/>
          </a:solidFill>
          <a:latin typeface="Tahoma" panose="020B0604030504040204" pitchFamily="34" charset="0"/>
          <a:ea typeface="+mj-ea"/>
          <a:cs typeface="+mj-cs"/>
        </a:defRPr>
      </a:lvl1pPr>
    </p:titleStyle>
    <p:bodyStyle>
      <a:lvl1pPr marL="137160" indent="-137160" algn="l" defTabSz="685800" rtl="0" eaLnBrk="1" latinLnBrk="0" hangingPunct="1">
        <a:lnSpc>
          <a:spcPts val="2000"/>
        </a:lnSpc>
        <a:spcBef>
          <a:spcPts val="0"/>
        </a:spcBef>
        <a:spcAft>
          <a:spcPts val="900"/>
        </a:spcAft>
        <a:buSzPct val="90000"/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1pPr>
      <a:lvl2pPr marL="320040" indent="-137160" algn="l" defTabSz="685800" rtl="0" eaLnBrk="1" latinLnBrk="0" hangingPunct="1">
        <a:lnSpc>
          <a:spcPts val="2000"/>
        </a:lnSpc>
        <a:spcBef>
          <a:spcPts val="0"/>
        </a:spcBef>
        <a:spcAft>
          <a:spcPts val="900"/>
        </a:spcAft>
        <a:buSzPct val="90000"/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2pPr>
      <a:lvl3pPr marL="502920" indent="-137160" algn="l" defTabSz="685800" rtl="0" eaLnBrk="1" latinLnBrk="0" hangingPunct="1">
        <a:lnSpc>
          <a:spcPts val="2000"/>
        </a:lnSpc>
        <a:spcBef>
          <a:spcPts val="0"/>
        </a:spcBef>
        <a:spcAft>
          <a:spcPts val="900"/>
        </a:spcAft>
        <a:buSzPct val="90000"/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3pPr>
      <a:lvl4pPr marL="685800" indent="-137160" algn="l" defTabSz="685800" rtl="0" eaLnBrk="1" latinLnBrk="0" hangingPunct="1">
        <a:lnSpc>
          <a:spcPts val="2000"/>
        </a:lnSpc>
        <a:spcBef>
          <a:spcPts val="0"/>
        </a:spcBef>
        <a:spcAft>
          <a:spcPts val="900"/>
        </a:spcAft>
        <a:buSzPct val="90000"/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4pPr>
      <a:lvl5pPr marL="868680" indent="-137160" algn="l" defTabSz="685800" rtl="0" eaLnBrk="1" latinLnBrk="0" hangingPunct="1">
        <a:lnSpc>
          <a:spcPts val="2000"/>
        </a:lnSpc>
        <a:spcBef>
          <a:spcPts val="0"/>
        </a:spcBef>
        <a:spcAft>
          <a:spcPts val="900"/>
        </a:spcAft>
        <a:buSzPct val="90000"/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accent5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accent6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8" pos="288">
          <p15:clr>
            <a:srgbClr val="F26B43"/>
          </p15:clr>
        </p15:guide>
        <p15:guide id="9" orient="horz" pos="288">
          <p15:clr>
            <a:srgbClr val="F26B43"/>
          </p15:clr>
        </p15:guide>
        <p15:guide id="10" orient="horz" pos="720">
          <p15:clr>
            <a:srgbClr val="F26B43"/>
          </p15:clr>
        </p15:guide>
        <p15:guide id="11" pos="5472">
          <p15:clr>
            <a:srgbClr val="F26B43"/>
          </p15:clr>
        </p15:guide>
        <p15:guide id="12" pos="2880">
          <p15:clr>
            <a:srgbClr val="F26B43"/>
          </p15:clr>
        </p15:guide>
        <p15:guide id="13" orient="horz" pos="3024">
          <p15:clr>
            <a:srgbClr val="F26B43"/>
          </p15:clr>
        </p15:guide>
        <p15:guide id="14" orient="horz" pos="273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75111-7E0F-7540-AA4E-97D0112CE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572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E2A3AD-3E38-3649-83DD-41A2A9FE6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3200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pic>
        <p:nvPicPr>
          <p:cNvPr id="5" name="Picture 4" descr="IESO and Save On Energy">
            <a:extLst>
              <a:ext uri="{FF2B5EF4-FFF2-40B4-BE49-F238E27FC236}">
                <a16:creationId xmlns:a16="http://schemas.microsoft.com/office/drawing/2014/main" id="{8C5E4735-15F2-7347-8EEF-4D19029B64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12864" y="4498848"/>
            <a:ext cx="1772920" cy="41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48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hf hdr="0" ftr="0" dt="0"/>
  <p:txStyles>
    <p:titleStyle>
      <a:lvl1pPr algn="l" defTabSz="914400" rtl="0" eaLnBrk="1" latinLnBrk="0" hangingPunct="1">
        <a:lnSpc>
          <a:spcPts val="3000"/>
        </a:lnSpc>
        <a:spcBef>
          <a:spcPct val="0"/>
        </a:spcBef>
        <a:buNone/>
        <a:defRPr sz="2600" kern="1200" baseline="0">
          <a:solidFill>
            <a:schemeClr val="tx2"/>
          </a:solidFill>
          <a:latin typeface="Tahoma" panose="020B0604030504040204" pitchFamily="34" charset="0"/>
          <a:ea typeface="+mj-ea"/>
          <a:cs typeface="+mj-cs"/>
        </a:defRPr>
      </a:lvl1pPr>
    </p:titleStyle>
    <p:bodyStyle>
      <a:lvl1pPr marL="137160" indent="-137160" algn="l" defTabSz="914400" rtl="0" eaLnBrk="1" latinLnBrk="0" hangingPunct="1">
        <a:lnSpc>
          <a:spcPts val="2000"/>
        </a:lnSpc>
        <a:spcBef>
          <a:spcPts val="0"/>
        </a:spcBef>
        <a:spcAft>
          <a:spcPts val="900"/>
        </a:spcAft>
        <a:buSzPct val="90000"/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1pPr>
      <a:lvl2pPr marL="320040" indent="-137160" algn="l" defTabSz="914400" rtl="0" eaLnBrk="1" latinLnBrk="0" hangingPunct="1">
        <a:lnSpc>
          <a:spcPts val="2000"/>
        </a:lnSpc>
        <a:spcBef>
          <a:spcPts val="0"/>
        </a:spcBef>
        <a:spcAft>
          <a:spcPts val="900"/>
        </a:spcAft>
        <a:buSzPct val="90000"/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2pPr>
      <a:lvl3pPr marL="502920" indent="-137160" algn="l" defTabSz="914400" rtl="0" eaLnBrk="1" latinLnBrk="0" hangingPunct="1">
        <a:lnSpc>
          <a:spcPts val="2000"/>
        </a:lnSpc>
        <a:spcBef>
          <a:spcPts val="0"/>
        </a:spcBef>
        <a:spcAft>
          <a:spcPts val="900"/>
        </a:spcAft>
        <a:buSzPct val="90000"/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3pPr>
      <a:lvl4pPr marL="685800" indent="-137160" algn="l" defTabSz="914400" rtl="0" eaLnBrk="1" latinLnBrk="0" hangingPunct="1">
        <a:lnSpc>
          <a:spcPts val="2000"/>
        </a:lnSpc>
        <a:spcBef>
          <a:spcPts val="0"/>
        </a:spcBef>
        <a:spcAft>
          <a:spcPts val="900"/>
        </a:spcAft>
        <a:buSzPct val="90000"/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4pPr>
      <a:lvl5pPr marL="868680" indent="-137160" algn="l" defTabSz="914400" rtl="0" eaLnBrk="1" latinLnBrk="0" hangingPunct="1">
        <a:lnSpc>
          <a:spcPts val="2000"/>
        </a:lnSpc>
        <a:spcBef>
          <a:spcPts val="0"/>
        </a:spcBef>
        <a:spcAft>
          <a:spcPts val="900"/>
        </a:spcAft>
        <a:buSzPct val="90000"/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pos="288">
          <p15:clr>
            <a:srgbClr val="F26B43"/>
          </p15:clr>
        </p15:guide>
        <p15:guide id="3" pos="5472">
          <p15:clr>
            <a:srgbClr val="F26B43"/>
          </p15:clr>
        </p15:guide>
        <p15:guide id="4" orient="horz" pos="288">
          <p15:clr>
            <a:srgbClr val="F26B43"/>
          </p15:clr>
        </p15:guide>
        <p15:guide id="6" orient="horz" pos="720">
          <p15:clr>
            <a:srgbClr val="F26B43"/>
          </p15:clr>
        </p15:guide>
        <p15:guide id="7" orient="horz" pos="273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3" Type="http://schemas.openxmlformats.org/officeDocument/2006/relationships/tags" Target="../tags/tag42.xml"/><Relationship Id="rId7" Type="http://schemas.openxmlformats.org/officeDocument/2006/relationships/slideLayout" Target="../slideLayouts/slideLayout17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image" Target="../media/image10.jpeg"/><Relationship Id="rId5" Type="http://schemas.openxmlformats.org/officeDocument/2006/relationships/tags" Target="../tags/tag44.xml"/><Relationship Id="rId10" Type="http://schemas.openxmlformats.org/officeDocument/2006/relationships/image" Target="../media/image4.svg"/><Relationship Id="rId4" Type="http://schemas.openxmlformats.org/officeDocument/2006/relationships/tags" Target="../tags/tag43.xml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3" Type="http://schemas.openxmlformats.org/officeDocument/2006/relationships/tags" Target="../tags/tag48.xml"/><Relationship Id="rId7" Type="http://schemas.openxmlformats.org/officeDocument/2006/relationships/slideLayout" Target="../slideLayouts/slideLayout17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11" Type="http://schemas.openxmlformats.org/officeDocument/2006/relationships/image" Target="../media/image11.jpeg"/><Relationship Id="rId5" Type="http://schemas.openxmlformats.org/officeDocument/2006/relationships/tags" Target="../tags/tag50.xml"/><Relationship Id="rId10" Type="http://schemas.openxmlformats.org/officeDocument/2006/relationships/image" Target="../media/image4.svg"/><Relationship Id="rId4" Type="http://schemas.openxmlformats.org/officeDocument/2006/relationships/tags" Target="../tags/tag49.xml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3" Type="http://schemas.openxmlformats.org/officeDocument/2006/relationships/tags" Target="../tags/tag54.xml"/><Relationship Id="rId7" Type="http://schemas.openxmlformats.org/officeDocument/2006/relationships/slideLayout" Target="../slideLayouts/slideLayout17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11" Type="http://schemas.openxmlformats.org/officeDocument/2006/relationships/image" Target="../media/image12.jpeg"/><Relationship Id="rId5" Type="http://schemas.openxmlformats.org/officeDocument/2006/relationships/tags" Target="../tags/tag56.xml"/><Relationship Id="rId10" Type="http://schemas.openxmlformats.org/officeDocument/2006/relationships/image" Target="../media/image4.svg"/><Relationship Id="rId4" Type="http://schemas.openxmlformats.org/officeDocument/2006/relationships/tags" Target="../tags/tag55.xml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3" Type="http://schemas.openxmlformats.org/officeDocument/2006/relationships/tags" Target="../tags/tag60.xml"/><Relationship Id="rId7" Type="http://schemas.openxmlformats.org/officeDocument/2006/relationships/slideLayout" Target="../slideLayouts/slideLayout17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tags" Target="../tags/tag63.xml"/><Relationship Id="rId11" Type="http://schemas.openxmlformats.org/officeDocument/2006/relationships/image" Target="../media/image13.jpeg"/><Relationship Id="rId5" Type="http://schemas.openxmlformats.org/officeDocument/2006/relationships/tags" Target="../tags/tag62.xml"/><Relationship Id="rId10" Type="http://schemas.openxmlformats.org/officeDocument/2006/relationships/image" Target="../media/image4.svg"/><Relationship Id="rId4" Type="http://schemas.openxmlformats.org/officeDocument/2006/relationships/tags" Target="../tags/tag61.xml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3" Type="http://schemas.openxmlformats.org/officeDocument/2006/relationships/tags" Target="../tags/tag66.xml"/><Relationship Id="rId7" Type="http://schemas.openxmlformats.org/officeDocument/2006/relationships/slideLayout" Target="../slideLayouts/slideLayout17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11" Type="http://schemas.openxmlformats.org/officeDocument/2006/relationships/image" Target="../media/image14.jpeg"/><Relationship Id="rId5" Type="http://schemas.openxmlformats.org/officeDocument/2006/relationships/tags" Target="../tags/tag68.xml"/><Relationship Id="rId10" Type="http://schemas.openxmlformats.org/officeDocument/2006/relationships/image" Target="../media/image4.svg"/><Relationship Id="rId4" Type="http://schemas.openxmlformats.org/officeDocument/2006/relationships/tags" Target="../tags/tag67.xml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tags" Target="../tags/tag72.xml"/><Relationship Id="rId7" Type="http://schemas.openxmlformats.org/officeDocument/2006/relationships/image" Target="../media/image3.png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7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81.xml"/><Relationship Id="rId13" Type="http://schemas.openxmlformats.org/officeDocument/2006/relationships/tags" Target="../tags/tag86.xml"/><Relationship Id="rId18" Type="http://schemas.openxmlformats.org/officeDocument/2006/relationships/slideLayout" Target="../slideLayouts/slideLayout9.xml"/><Relationship Id="rId3" Type="http://schemas.openxmlformats.org/officeDocument/2006/relationships/tags" Target="../tags/tag76.xml"/><Relationship Id="rId21" Type="http://schemas.openxmlformats.org/officeDocument/2006/relationships/image" Target="../media/image16.svg"/><Relationship Id="rId7" Type="http://schemas.openxmlformats.org/officeDocument/2006/relationships/tags" Target="../tags/tag80.xml"/><Relationship Id="rId12" Type="http://schemas.openxmlformats.org/officeDocument/2006/relationships/tags" Target="../tags/tag85.xml"/><Relationship Id="rId17" Type="http://schemas.openxmlformats.org/officeDocument/2006/relationships/tags" Target="../tags/tag90.xml"/><Relationship Id="rId25" Type="http://schemas.openxmlformats.org/officeDocument/2006/relationships/image" Target="../media/image20.svg"/><Relationship Id="rId2" Type="http://schemas.openxmlformats.org/officeDocument/2006/relationships/tags" Target="../tags/tag75.xml"/><Relationship Id="rId16" Type="http://schemas.openxmlformats.org/officeDocument/2006/relationships/tags" Target="../tags/tag89.xml"/><Relationship Id="rId20" Type="http://schemas.openxmlformats.org/officeDocument/2006/relationships/image" Target="../media/image15.png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11" Type="http://schemas.openxmlformats.org/officeDocument/2006/relationships/tags" Target="../tags/tag84.xml"/><Relationship Id="rId24" Type="http://schemas.openxmlformats.org/officeDocument/2006/relationships/image" Target="../media/image19.png"/><Relationship Id="rId5" Type="http://schemas.openxmlformats.org/officeDocument/2006/relationships/tags" Target="../tags/tag78.xml"/><Relationship Id="rId15" Type="http://schemas.openxmlformats.org/officeDocument/2006/relationships/tags" Target="../tags/tag88.xml"/><Relationship Id="rId23" Type="http://schemas.openxmlformats.org/officeDocument/2006/relationships/image" Target="../media/image18.svg"/><Relationship Id="rId10" Type="http://schemas.openxmlformats.org/officeDocument/2006/relationships/tags" Target="../tags/tag83.xml"/><Relationship Id="rId19" Type="http://schemas.openxmlformats.org/officeDocument/2006/relationships/notesSlide" Target="../notesSlides/notesSlide16.xml"/><Relationship Id="rId4" Type="http://schemas.openxmlformats.org/officeDocument/2006/relationships/tags" Target="../tags/tag77.xml"/><Relationship Id="rId9" Type="http://schemas.openxmlformats.org/officeDocument/2006/relationships/tags" Target="../tags/tag82.xml"/><Relationship Id="rId14" Type="http://schemas.openxmlformats.org/officeDocument/2006/relationships/tags" Target="../tags/tag87.xml"/><Relationship Id="rId2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tags" Target="../tags/tag93.xml"/><Relationship Id="rId7" Type="http://schemas.openxmlformats.org/officeDocument/2006/relationships/notesSlide" Target="../notesSlides/notesSlide17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slideLayout" Target="../slideLayouts/slideLayout9.xml"/><Relationship Id="rId5" Type="http://schemas.openxmlformats.org/officeDocument/2006/relationships/tags" Target="../tags/tag95.xml"/><Relationship Id="rId10" Type="http://schemas.openxmlformats.org/officeDocument/2006/relationships/image" Target="../media/image4.svg"/><Relationship Id="rId4" Type="http://schemas.openxmlformats.org/officeDocument/2006/relationships/tags" Target="../tags/tag94.xml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tags" Target="../tags/tag98.xml"/><Relationship Id="rId7" Type="http://schemas.openxmlformats.org/officeDocument/2006/relationships/image" Target="../media/image3.png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9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10.xml"/><Relationship Id="rId13" Type="http://schemas.openxmlformats.org/officeDocument/2006/relationships/tags" Target="../tags/tag115.xml"/><Relationship Id="rId18" Type="http://schemas.openxmlformats.org/officeDocument/2006/relationships/image" Target="../media/image4.svg"/><Relationship Id="rId3" Type="http://schemas.openxmlformats.org/officeDocument/2006/relationships/tags" Target="../tags/tag105.xml"/><Relationship Id="rId7" Type="http://schemas.openxmlformats.org/officeDocument/2006/relationships/tags" Target="../tags/tag109.xml"/><Relationship Id="rId12" Type="http://schemas.openxmlformats.org/officeDocument/2006/relationships/tags" Target="../tags/tag114.xml"/><Relationship Id="rId17" Type="http://schemas.openxmlformats.org/officeDocument/2006/relationships/image" Target="../media/image3.png"/><Relationship Id="rId2" Type="http://schemas.openxmlformats.org/officeDocument/2006/relationships/tags" Target="../tags/tag104.xml"/><Relationship Id="rId16" Type="http://schemas.openxmlformats.org/officeDocument/2006/relationships/image" Target="../media/image22.png"/><Relationship Id="rId1" Type="http://schemas.openxmlformats.org/officeDocument/2006/relationships/tags" Target="../tags/tag103.xml"/><Relationship Id="rId6" Type="http://schemas.openxmlformats.org/officeDocument/2006/relationships/tags" Target="../tags/tag108.xml"/><Relationship Id="rId11" Type="http://schemas.openxmlformats.org/officeDocument/2006/relationships/tags" Target="../tags/tag113.xml"/><Relationship Id="rId5" Type="http://schemas.openxmlformats.org/officeDocument/2006/relationships/tags" Target="../tags/tag107.xml"/><Relationship Id="rId15" Type="http://schemas.openxmlformats.org/officeDocument/2006/relationships/notesSlide" Target="../notesSlides/notesSlide20.xml"/><Relationship Id="rId10" Type="http://schemas.openxmlformats.org/officeDocument/2006/relationships/tags" Target="../tags/tag112.xml"/><Relationship Id="rId4" Type="http://schemas.openxmlformats.org/officeDocument/2006/relationships/tags" Target="../tags/tag106.xml"/><Relationship Id="rId9" Type="http://schemas.openxmlformats.org/officeDocument/2006/relationships/tags" Target="../tags/tag111.xml"/><Relationship Id="rId1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1.xml"/><Relationship Id="rId13" Type="http://schemas.microsoft.com/office/2007/relationships/diagramDrawing" Target="../diagrams/drawing1.xml"/><Relationship Id="rId18" Type="http://schemas.openxmlformats.org/officeDocument/2006/relationships/image" Target="../media/image27.png"/><Relationship Id="rId3" Type="http://schemas.openxmlformats.org/officeDocument/2006/relationships/tags" Target="../tags/tag118.xml"/><Relationship Id="rId7" Type="http://schemas.openxmlformats.org/officeDocument/2006/relationships/slideLayout" Target="../slideLayouts/slideLayout3.xml"/><Relationship Id="rId12" Type="http://schemas.openxmlformats.org/officeDocument/2006/relationships/diagramColors" Target="../diagrams/colors1.xml"/><Relationship Id="rId17" Type="http://schemas.openxmlformats.org/officeDocument/2006/relationships/image" Target="../media/image26.svg"/><Relationship Id="rId2" Type="http://schemas.openxmlformats.org/officeDocument/2006/relationships/tags" Target="../tags/tag117.xml"/><Relationship Id="rId16" Type="http://schemas.openxmlformats.org/officeDocument/2006/relationships/image" Target="../media/image25.png"/><Relationship Id="rId1" Type="http://schemas.openxmlformats.org/officeDocument/2006/relationships/tags" Target="../tags/tag116.xml"/><Relationship Id="rId6" Type="http://schemas.openxmlformats.org/officeDocument/2006/relationships/tags" Target="../tags/tag121.xml"/><Relationship Id="rId11" Type="http://schemas.openxmlformats.org/officeDocument/2006/relationships/diagramQuickStyle" Target="../diagrams/quickStyle1.xml"/><Relationship Id="rId5" Type="http://schemas.openxmlformats.org/officeDocument/2006/relationships/tags" Target="../tags/tag120.xml"/><Relationship Id="rId15" Type="http://schemas.openxmlformats.org/officeDocument/2006/relationships/image" Target="../media/image24.svg"/><Relationship Id="rId10" Type="http://schemas.openxmlformats.org/officeDocument/2006/relationships/diagramLayout" Target="../diagrams/layout1.xml"/><Relationship Id="rId19" Type="http://schemas.openxmlformats.org/officeDocument/2006/relationships/image" Target="../media/image28.svg"/><Relationship Id="rId4" Type="http://schemas.openxmlformats.org/officeDocument/2006/relationships/tags" Target="../tags/tag119.xml"/><Relationship Id="rId9" Type="http://schemas.openxmlformats.org/officeDocument/2006/relationships/diagramData" Target="../diagrams/data1.xml"/><Relationship Id="rId1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132.xml"/><Relationship Id="rId13" Type="http://schemas.openxmlformats.org/officeDocument/2006/relationships/image" Target="../media/image29.png"/><Relationship Id="rId18" Type="http://schemas.openxmlformats.org/officeDocument/2006/relationships/hyperlink" Target="https://www.linkedin.com/showcase/saveonenergy-ontario/" TargetMode="External"/><Relationship Id="rId3" Type="http://schemas.openxmlformats.org/officeDocument/2006/relationships/tags" Target="../tags/tag127.xml"/><Relationship Id="rId7" Type="http://schemas.openxmlformats.org/officeDocument/2006/relationships/tags" Target="../tags/tag131.xml"/><Relationship Id="rId12" Type="http://schemas.openxmlformats.org/officeDocument/2006/relationships/hyperlink" Target="mailto:saveonenergy@ieso.ca" TargetMode="External"/><Relationship Id="rId17" Type="http://schemas.openxmlformats.org/officeDocument/2006/relationships/image" Target="../media/image31.png"/><Relationship Id="rId2" Type="http://schemas.openxmlformats.org/officeDocument/2006/relationships/tags" Target="../tags/tag126.xml"/><Relationship Id="rId16" Type="http://schemas.openxmlformats.org/officeDocument/2006/relationships/hyperlink" Target="https://www.facebook.com/SaveonEnergyOntario/" TargetMode="External"/><Relationship Id="rId1" Type="http://schemas.openxmlformats.org/officeDocument/2006/relationships/tags" Target="../tags/tag125.xml"/><Relationship Id="rId6" Type="http://schemas.openxmlformats.org/officeDocument/2006/relationships/tags" Target="../tags/tag130.xml"/><Relationship Id="rId11" Type="http://schemas.openxmlformats.org/officeDocument/2006/relationships/hyperlink" Target="https://saveonenergy.ca/" TargetMode="External"/><Relationship Id="rId5" Type="http://schemas.openxmlformats.org/officeDocument/2006/relationships/tags" Target="../tags/tag129.xml"/><Relationship Id="rId15" Type="http://schemas.openxmlformats.org/officeDocument/2006/relationships/image" Target="../media/image30.png"/><Relationship Id="rId10" Type="http://schemas.openxmlformats.org/officeDocument/2006/relationships/slideLayout" Target="../slideLayouts/slideLayout22.xml"/><Relationship Id="rId4" Type="http://schemas.openxmlformats.org/officeDocument/2006/relationships/tags" Target="../tags/tag128.xml"/><Relationship Id="rId9" Type="http://schemas.openxmlformats.org/officeDocument/2006/relationships/tags" Target="../tags/tag133.xml"/><Relationship Id="rId14" Type="http://schemas.openxmlformats.org/officeDocument/2006/relationships/hyperlink" Target="https://twitter.com/SaveonEnergyOnt?ref_src=twsrc%5egoogle|twcamp%5eserp|twgr%5eauthor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4.sv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image" Target="../media/image5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7.xml"/><Relationship Id="rId4" Type="http://schemas.openxmlformats.org/officeDocument/2006/relationships/tags" Target="../tags/tag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3" Type="http://schemas.openxmlformats.org/officeDocument/2006/relationships/tags" Target="../tags/tag18.xml"/><Relationship Id="rId7" Type="http://schemas.openxmlformats.org/officeDocument/2006/relationships/slideLayout" Target="../slideLayouts/slideLayout17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4.svg"/><Relationship Id="rId5" Type="http://schemas.openxmlformats.org/officeDocument/2006/relationships/tags" Target="../tags/tag20.xml"/><Relationship Id="rId10" Type="http://schemas.openxmlformats.org/officeDocument/2006/relationships/image" Target="../media/image3.png"/><Relationship Id="rId4" Type="http://schemas.openxmlformats.org/officeDocument/2006/relationships/tags" Target="../tags/tag19.xml"/><Relationship Id="rId9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openxmlformats.org/officeDocument/2006/relationships/tags" Target="../tags/tag24.xml"/><Relationship Id="rId7" Type="http://schemas.openxmlformats.org/officeDocument/2006/relationships/slideLayout" Target="../slideLayouts/slideLayout17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image" Target="../media/image7.jpeg"/><Relationship Id="rId5" Type="http://schemas.openxmlformats.org/officeDocument/2006/relationships/tags" Target="../tags/tag26.xml"/><Relationship Id="rId10" Type="http://schemas.openxmlformats.org/officeDocument/2006/relationships/image" Target="../media/image4.svg"/><Relationship Id="rId4" Type="http://schemas.openxmlformats.org/officeDocument/2006/relationships/tags" Target="../tags/tag25.xml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3" Type="http://schemas.openxmlformats.org/officeDocument/2006/relationships/tags" Target="../tags/tag30.xml"/><Relationship Id="rId7" Type="http://schemas.openxmlformats.org/officeDocument/2006/relationships/slideLayout" Target="../slideLayouts/slideLayout17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image" Target="../media/image8.jpeg"/><Relationship Id="rId5" Type="http://schemas.openxmlformats.org/officeDocument/2006/relationships/tags" Target="../tags/tag32.xml"/><Relationship Id="rId10" Type="http://schemas.openxmlformats.org/officeDocument/2006/relationships/image" Target="../media/image4.svg"/><Relationship Id="rId4" Type="http://schemas.openxmlformats.org/officeDocument/2006/relationships/tags" Target="../tags/tag31.xml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3" Type="http://schemas.openxmlformats.org/officeDocument/2006/relationships/tags" Target="../tags/tag36.xml"/><Relationship Id="rId7" Type="http://schemas.openxmlformats.org/officeDocument/2006/relationships/slideLayout" Target="../slideLayouts/slideLayout17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11" Type="http://schemas.openxmlformats.org/officeDocument/2006/relationships/image" Target="../media/image9.png"/><Relationship Id="rId5" Type="http://schemas.openxmlformats.org/officeDocument/2006/relationships/tags" Target="../tags/tag38.xml"/><Relationship Id="rId10" Type="http://schemas.openxmlformats.org/officeDocument/2006/relationships/image" Target="../media/image4.svg"/><Relationship Id="rId4" Type="http://schemas.openxmlformats.org/officeDocument/2006/relationships/tags" Target="../tags/tag37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2FB18-B4AE-F044-8935-035EEB702392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457200" y="1143000"/>
            <a:ext cx="4812224" cy="1828800"/>
          </a:xfrm>
        </p:spPr>
        <p:txBody>
          <a:bodyPr/>
          <a:lstStyle/>
          <a:p>
            <a:r>
              <a:rPr lang="en-US" dirty="0"/>
              <a:t>Preparatory session for the upcoming energy hunt walkthrough</a:t>
            </a:r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24B128-866C-EE97-8594-A189758E863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57199" y="768096"/>
            <a:ext cx="8229600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400"/>
              </a:lnSpc>
            </a:pPr>
            <a:r>
              <a:rPr lang="en-CA" sz="1400" b="1" cap="all" spc="100">
                <a:solidFill>
                  <a:schemeClr val="accent1"/>
                </a:solidFill>
                <a:latin typeface="Tahoma" panose="020B0604030504040204" pitchFamily="34" charset="0"/>
              </a:rPr>
              <a:t>Add Date Here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6F4CFA4-2B4F-64CF-1D2C-CE78E1345566}"/>
              </a:ext>
            </a:extLst>
          </p:cNvPr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457200" y="3429000"/>
            <a:ext cx="8229600" cy="914400"/>
          </a:xfrm>
        </p:spPr>
        <p:txBody>
          <a:bodyPr/>
          <a:lstStyle/>
          <a:p>
            <a:r>
              <a:rPr lang="en-CA" dirty="0"/>
              <a:t>Presenter’s First Last Name</a:t>
            </a:r>
          </a:p>
          <a:p>
            <a:r>
              <a:rPr lang="en-CA" b="0" dirty="0"/>
              <a:t>Presenter’s Full Title</a:t>
            </a:r>
          </a:p>
        </p:txBody>
      </p:sp>
    </p:spTree>
    <p:extLst>
      <p:ext uri="{BB962C8B-B14F-4D97-AF65-F5344CB8AC3E}">
        <p14:creationId xmlns:p14="http://schemas.microsoft.com/office/powerpoint/2010/main" val="255373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C1D12-3B53-71E9-DC05-F1AF05586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6AF5E-66B1-82C6-859F-A61874E35391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409070"/>
            <a:ext cx="8229600" cy="457200"/>
          </a:xfrm>
        </p:spPr>
        <p:txBody>
          <a:bodyPr/>
          <a:lstStyle/>
          <a:p>
            <a:r>
              <a:rPr lang="en-CA" dirty="0"/>
              <a:t>Nine types of energy waste (to spark observations)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811F760-69DB-EAAE-FE79-8274223A56AD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9B442C30-933E-0741-AC11-FF2C510DF436}" type="slidenum">
              <a:rPr lang="en-CA" smtClean="0"/>
              <a:t>10</a:t>
            </a:fld>
            <a:endParaRPr lang="en-CA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9266509E-4CED-FE57-7E19-0C3DE2D2347D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259630" y="1009183"/>
            <a:ext cx="3745382" cy="3200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None/>
              <a:defRPr sz="21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None/>
              <a:defRPr sz="15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None/>
              <a:defRPr sz="15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Unnecessary running or idling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Leaks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Friction loss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Sub-optimal efficiency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b="1">
                <a:solidFill>
                  <a:schemeClr val="accent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Malfunctions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System imbalance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Misapplication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Underutilization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Traditional lean waste</a:t>
            </a:r>
          </a:p>
        </p:txBody>
      </p:sp>
      <p:sp>
        <p:nvSpPr>
          <p:cNvPr id="29" name="Arrow: Left 28">
            <a:extLst>
              <a:ext uri="{FF2B5EF4-FFF2-40B4-BE49-F238E27FC236}">
                <a16:creationId xmlns:a16="http://schemas.microsoft.com/office/drawing/2014/main" id="{DCF321BB-0D53-5232-AF4F-419BC15F2A5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272484" y="2401455"/>
            <a:ext cx="863194" cy="457200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Graphic 2" descr="Document with solid fill">
            <a:extLst>
              <a:ext uri="{FF2B5EF4-FFF2-40B4-BE49-F238E27FC236}">
                <a16:creationId xmlns:a16="http://schemas.microsoft.com/office/drawing/2014/main" id="{7485B750-F37D-9B92-A0EF-7279C3EEB6D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430" y="180470"/>
            <a:ext cx="738555" cy="7385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B24A4A-28A6-01C7-37B4-7A425C029C7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rcRect l="22796" r="22796"/>
          <a:stretch/>
        </p:blipFill>
        <p:spPr>
          <a:xfrm>
            <a:off x="457200" y="1009183"/>
            <a:ext cx="3293674" cy="3335805"/>
          </a:xfrm>
          <a:prstGeom prst="roundRect">
            <a:avLst>
              <a:gd name="adj" fmla="val 16667"/>
            </a:avLst>
          </a:prstGeom>
          <a:ln w="57150">
            <a:solidFill>
              <a:srgbClr val="2E813E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0638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F1BD5-E1D3-12AE-95A4-98EEDBDEB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B533D-B62A-7E5A-F567-0105D13C5DB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409070"/>
            <a:ext cx="8229600" cy="457200"/>
          </a:xfrm>
        </p:spPr>
        <p:txBody>
          <a:bodyPr/>
          <a:lstStyle/>
          <a:p>
            <a:r>
              <a:rPr lang="en-CA" dirty="0"/>
              <a:t>Nine types of energy waste (to spark observations)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E0BDCA-DC95-37DD-A086-55A9D8F0BEA0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9B442C30-933E-0741-AC11-FF2C510DF436}" type="slidenum">
              <a:rPr lang="en-CA" smtClean="0"/>
              <a:t>11</a:t>
            </a:fld>
            <a:endParaRPr lang="en-CA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DABCC002-F471-B392-0B6F-A6752EBF01EE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259630" y="1009183"/>
            <a:ext cx="3745382" cy="3200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None/>
              <a:defRPr sz="21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None/>
              <a:defRPr sz="15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None/>
              <a:defRPr sz="15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Unnecessary running or idling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Leaks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Friction loss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Sub-optimal efficiency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Malfunctions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b="1">
                <a:solidFill>
                  <a:schemeClr val="accent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System imbalance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Misapplication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Underutilization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Traditional lean waste</a:t>
            </a:r>
          </a:p>
        </p:txBody>
      </p:sp>
      <p:sp>
        <p:nvSpPr>
          <p:cNvPr id="29" name="Arrow: Left 28">
            <a:extLst>
              <a:ext uri="{FF2B5EF4-FFF2-40B4-BE49-F238E27FC236}">
                <a16:creationId xmlns:a16="http://schemas.microsoft.com/office/drawing/2014/main" id="{A9F9D7F2-5ED0-79FE-FCDC-0844BB2B979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272484" y="2743286"/>
            <a:ext cx="863194" cy="457200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Graphic 2" descr="Document with solid fill">
            <a:extLst>
              <a:ext uri="{FF2B5EF4-FFF2-40B4-BE49-F238E27FC236}">
                <a16:creationId xmlns:a16="http://schemas.microsoft.com/office/drawing/2014/main" id="{F9DE4BCC-8B07-C19B-F738-8C715042B45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430" y="180470"/>
            <a:ext cx="738555" cy="738555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C5C37D38-E376-6C3C-C0C0-D0463C29DBA9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1"/>
          <a:srcRect l="16681" r="16681"/>
          <a:stretch/>
        </p:blipFill>
        <p:spPr bwMode="auto">
          <a:xfrm>
            <a:off x="457200" y="1009183"/>
            <a:ext cx="3317038" cy="3318476"/>
          </a:xfrm>
          <a:prstGeom prst="roundRect">
            <a:avLst>
              <a:gd name="adj" fmla="val 16667"/>
            </a:avLst>
          </a:prstGeom>
          <a:ln w="57150">
            <a:solidFill>
              <a:srgbClr val="2E813E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6987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C5E56-AFEE-E08E-53C1-CF9AB84E7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259BE-5424-80B1-1DD6-005D94D54BAC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409070"/>
            <a:ext cx="8229600" cy="457200"/>
          </a:xfrm>
        </p:spPr>
        <p:txBody>
          <a:bodyPr/>
          <a:lstStyle/>
          <a:p>
            <a:r>
              <a:rPr lang="en-CA" dirty="0"/>
              <a:t>Nine types of energy waste (to spark observations)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5C1E9F9-026B-6858-ED75-8C2ABFE980F6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9B442C30-933E-0741-AC11-FF2C510DF436}" type="slidenum">
              <a:rPr lang="en-CA" smtClean="0"/>
              <a:t>12</a:t>
            </a:fld>
            <a:endParaRPr lang="en-CA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D387C0CA-BF16-F933-0B37-824F38A5B38C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259630" y="1009183"/>
            <a:ext cx="3745382" cy="3200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None/>
              <a:defRPr sz="21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None/>
              <a:defRPr sz="15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None/>
              <a:defRPr sz="15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Unnecessary running or idling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Leaks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Friction loss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Sub-optimal efficiency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Malfunctions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System imbalance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b="1">
                <a:solidFill>
                  <a:schemeClr val="accent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Misapplication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Underutilization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Traditional lean waste</a:t>
            </a:r>
          </a:p>
        </p:txBody>
      </p:sp>
      <p:sp>
        <p:nvSpPr>
          <p:cNvPr id="29" name="Arrow: Left 28">
            <a:extLst>
              <a:ext uri="{FF2B5EF4-FFF2-40B4-BE49-F238E27FC236}">
                <a16:creationId xmlns:a16="http://schemas.microsoft.com/office/drawing/2014/main" id="{0F419595-8CF5-5C31-0550-100E21225A0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272484" y="3102213"/>
            <a:ext cx="863194" cy="457200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Graphic 2" descr="Document with solid fill">
            <a:extLst>
              <a:ext uri="{FF2B5EF4-FFF2-40B4-BE49-F238E27FC236}">
                <a16:creationId xmlns:a16="http://schemas.microsoft.com/office/drawing/2014/main" id="{61B4E419-153E-CF68-6353-489AD79740D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430" y="180470"/>
            <a:ext cx="738555" cy="738555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6759167C-9F56-5A8B-F401-CBCE4B368B21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1"/>
          <a:srcRect t="9295" b="9295"/>
          <a:stretch/>
        </p:blipFill>
        <p:spPr bwMode="auto">
          <a:xfrm>
            <a:off x="457200" y="1009183"/>
            <a:ext cx="3317038" cy="3318476"/>
          </a:xfrm>
          <a:prstGeom prst="roundRect">
            <a:avLst>
              <a:gd name="adj" fmla="val 16667"/>
            </a:avLst>
          </a:prstGeom>
          <a:ln w="57150">
            <a:solidFill>
              <a:srgbClr val="2E813E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59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C7320-0BF7-ECF0-8776-665EDCCF3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C6351-4EFD-A19C-379A-DCC3D603E968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409070"/>
            <a:ext cx="8229600" cy="457200"/>
          </a:xfrm>
        </p:spPr>
        <p:txBody>
          <a:bodyPr/>
          <a:lstStyle/>
          <a:p>
            <a:r>
              <a:rPr lang="en-CA" dirty="0"/>
              <a:t>Nine types of energy waste (to spark observations)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99910E4-6EB8-5BA5-1C34-B987C487A481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9B442C30-933E-0741-AC11-FF2C510DF436}" type="slidenum">
              <a:rPr lang="en-CA" smtClean="0"/>
              <a:t>13</a:t>
            </a:fld>
            <a:endParaRPr lang="en-CA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EB68F9D2-CE94-1209-361D-A37546327249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259630" y="1009183"/>
            <a:ext cx="3745382" cy="3200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None/>
              <a:defRPr sz="21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None/>
              <a:defRPr sz="15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None/>
              <a:defRPr sz="15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Unnecessary running or idling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Leaks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Friction loss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Sub-optimal efficiency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Malfunctions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System imbalance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solidFill>
                  <a:srgbClr val="54585A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Misapplication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b="1">
                <a:solidFill>
                  <a:schemeClr val="accent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Underutilization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Traditional lean waste</a:t>
            </a:r>
          </a:p>
        </p:txBody>
      </p:sp>
      <p:sp>
        <p:nvSpPr>
          <p:cNvPr id="29" name="Arrow: Left 28">
            <a:extLst>
              <a:ext uri="{FF2B5EF4-FFF2-40B4-BE49-F238E27FC236}">
                <a16:creationId xmlns:a16="http://schemas.microsoft.com/office/drawing/2014/main" id="{7DAB5375-976E-92D6-CC27-EB3CC483281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272484" y="3486773"/>
            <a:ext cx="863194" cy="457200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Graphic 2" descr="Document with solid fill">
            <a:extLst>
              <a:ext uri="{FF2B5EF4-FFF2-40B4-BE49-F238E27FC236}">
                <a16:creationId xmlns:a16="http://schemas.microsoft.com/office/drawing/2014/main" id="{D5D0E5F5-39FE-1BD9-5DB3-A9AAE06729C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430" y="180470"/>
            <a:ext cx="738555" cy="738555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C1C9E7E5-7F54-773A-9E04-EB343E6DDC55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1"/>
          <a:srcRect l="22959" r="22959"/>
          <a:stretch/>
        </p:blipFill>
        <p:spPr bwMode="auto">
          <a:xfrm>
            <a:off x="457200" y="1009183"/>
            <a:ext cx="3317038" cy="3318476"/>
          </a:xfrm>
          <a:prstGeom prst="roundRect">
            <a:avLst>
              <a:gd name="adj" fmla="val 16667"/>
            </a:avLst>
          </a:prstGeom>
          <a:ln w="57150">
            <a:solidFill>
              <a:srgbClr val="2E813E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700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D71E6-35F8-2492-2B94-56719D2DB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AF91E-CD50-F83A-6C8D-B808E14D690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409070"/>
            <a:ext cx="8229600" cy="457200"/>
          </a:xfrm>
        </p:spPr>
        <p:txBody>
          <a:bodyPr/>
          <a:lstStyle/>
          <a:p>
            <a:r>
              <a:rPr lang="en-CA" dirty="0"/>
              <a:t>Nine types of energy waste (to spark observations)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1D7B06A-3E29-017A-2B63-ACAF125651CF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9B442C30-933E-0741-AC11-FF2C510DF436}" type="slidenum">
              <a:rPr lang="en-CA" smtClean="0"/>
              <a:t>14</a:t>
            </a:fld>
            <a:endParaRPr lang="en-CA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217EE63B-A1A2-7D55-4B1E-27D0407D3C14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259630" y="1009183"/>
            <a:ext cx="3745382" cy="3200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None/>
              <a:defRPr sz="21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None/>
              <a:defRPr sz="15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None/>
              <a:defRPr sz="15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Unnecessary running or idling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Leaks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Friction loss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Sub-optimal efficiency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Malfunctions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System imbalance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solidFill>
                  <a:srgbClr val="54585A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Misapplication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Underutilization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b="1">
                <a:solidFill>
                  <a:schemeClr val="accent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Traditional lean waste</a:t>
            </a:r>
          </a:p>
        </p:txBody>
      </p:sp>
      <p:sp>
        <p:nvSpPr>
          <p:cNvPr id="29" name="Arrow: Left 28">
            <a:extLst>
              <a:ext uri="{FF2B5EF4-FFF2-40B4-BE49-F238E27FC236}">
                <a16:creationId xmlns:a16="http://schemas.microsoft.com/office/drawing/2014/main" id="{75D01C0D-9B87-5992-F997-03FA76D657D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272484" y="3820066"/>
            <a:ext cx="863194" cy="457200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Graphic 2" descr="Document with solid fill">
            <a:extLst>
              <a:ext uri="{FF2B5EF4-FFF2-40B4-BE49-F238E27FC236}">
                <a16:creationId xmlns:a16="http://schemas.microsoft.com/office/drawing/2014/main" id="{1DCC60FD-954A-CF25-32BF-CFDB5BF498D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430" y="180470"/>
            <a:ext cx="738555" cy="738555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9C7D0B6-7085-5F17-B49E-4C07F871F111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1"/>
          <a:srcRect l="22" r="22"/>
          <a:stretch/>
        </p:blipFill>
        <p:spPr bwMode="auto">
          <a:xfrm>
            <a:off x="457200" y="1009183"/>
            <a:ext cx="3317038" cy="3318476"/>
          </a:xfrm>
          <a:prstGeom prst="roundRect">
            <a:avLst>
              <a:gd name="adj" fmla="val 16667"/>
            </a:avLst>
          </a:prstGeom>
          <a:ln w="57150">
            <a:solidFill>
              <a:srgbClr val="2E813E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621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F066D-EE85-1EF2-B92A-61736587D16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Tips for the walkthrough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1C92F8-AA05-D6B0-E792-EFBC934683E5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9B442C30-933E-0741-AC11-FF2C510DF436}" type="slidenum">
              <a:rPr lang="en-CA" smtClean="0"/>
              <a:t>15</a:t>
            </a:fld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8E2653-5CB6-EDB9-4028-1ED774D63DE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66913" y="1102733"/>
            <a:ext cx="8517751" cy="3362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9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1600" dirty="0">
                <a:latin typeface="Tahoma" panose="020B0604030504040204" pitchFamily="34" charset="0"/>
              </a:rPr>
              <a:t>Enter workstations cautiously, show respect for workers and let them lead the way</a:t>
            </a:r>
          </a:p>
          <a:p>
            <a:pPr marL="285750" indent="-285750">
              <a:spcAft>
                <a:spcPts val="9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1600" dirty="0">
                <a:latin typeface="Tahoma" panose="020B0604030504040204" pitchFamily="34" charset="0"/>
              </a:rPr>
              <a:t>Uncover possible root causes by using the “5 whys” technique</a:t>
            </a:r>
          </a:p>
          <a:p>
            <a:pPr marL="285750" indent="-285750">
              <a:spcAft>
                <a:spcPts val="9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1600" dirty="0">
                <a:latin typeface="Tahoma" panose="020B0604030504040204" pitchFamily="34" charset="0"/>
              </a:rPr>
              <a:t>Ask permission before taking photos during the walkthrough</a:t>
            </a:r>
          </a:p>
          <a:p>
            <a:pPr marL="285750" indent="-285750">
              <a:spcAft>
                <a:spcPts val="9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1600" dirty="0">
                <a:latin typeface="Tahoma" panose="020B0604030504040204" pitchFamily="34" charset="0"/>
              </a:rPr>
              <a:t>Observe general patterns and specific equipment </a:t>
            </a:r>
            <a:r>
              <a:rPr lang="en-US" sz="1600" dirty="0" err="1">
                <a:latin typeface="Tahoma" panose="020B0604030504040204" pitchFamily="34" charset="0"/>
              </a:rPr>
              <a:t>behaviours</a:t>
            </a:r>
            <a:endParaRPr lang="en-US" sz="1600" dirty="0">
              <a:latin typeface="Tahoma" panose="020B0604030504040204" pitchFamily="34" charset="0"/>
            </a:endParaRPr>
          </a:p>
          <a:p>
            <a:pPr marL="285750" indent="-285750">
              <a:spcAft>
                <a:spcPts val="9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1600" dirty="0">
                <a:latin typeface="Tahoma" panose="020B0604030504040204" pitchFamily="34" charset="0"/>
              </a:rPr>
              <a:t>Record each opportunity on the tracking sheet, including equipment details such as horsepower, wattage, run-times, set points, schedules or override conditions</a:t>
            </a:r>
          </a:p>
          <a:p>
            <a:pPr marL="285750" indent="-285750">
              <a:spcAft>
                <a:spcPts val="9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1600" dirty="0">
                <a:latin typeface="Tahoma" panose="020B0604030504040204" pitchFamily="34" charset="0"/>
              </a:rPr>
              <a:t>Ask questions about standard procedures and about anything that seems unusual or out of the ordinary</a:t>
            </a:r>
          </a:p>
          <a:p>
            <a:pPr marL="285750" indent="-285750">
              <a:spcAft>
                <a:spcPts val="9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1600" dirty="0">
                <a:latin typeface="Tahoma" panose="020B0604030504040204" pitchFamily="34" charset="0"/>
              </a:rPr>
              <a:t>Flag any missing or unclear data for follow-up </a:t>
            </a:r>
          </a:p>
          <a:p>
            <a:pPr marL="285750" indent="-285750">
              <a:spcAft>
                <a:spcPts val="9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1600" dirty="0">
                <a:latin typeface="Tahoma" panose="020B0604030504040204" pitchFamily="34" charset="0"/>
              </a:rPr>
              <a:t>Thank staff who took time to answer questions or provide insight</a:t>
            </a:r>
          </a:p>
        </p:txBody>
      </p:sp>
      <p:pic>
        <p:nvPicPr>
          <p:cNvPr id="14" name="Graphic 13" descr="Document with solid fill">
            <a:extLst>
              <a:ext uri="{FF2B5EF4-FFF2-40B4-BE49-F238E27FC236}">
                <a16:creationId xmlns:a16="http://schemas.microsoft.com/office/drawing/2014/main" id="{A828D671-93F9-7E78-3D29-89B174BD5A7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69302" y="18047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87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A8249-3472-8547-9A53-0953AFF520BC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CA"/>
              <a:t>How to spot energy waste safely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3AC11D-98AD-F74E-8069-DA1441068AF9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9B442C30-933E-0741-AC11-FF2C510DF436}" type="slidenum">
              <a:rPr lang="en-CA" smtClean="0"/>
              <a:t>16</a:t>
            </a:fld>
            <a:endParaRPr lang="en-CA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EBD282A-134A-5806-2F90-31902D7DA19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57199" y="1231597"/>
            <a:ext cx="2324502" cy="3065647"/>
          </a:xfrm>
          <a:prstGeom prst="roundRect">
            <a:avLst/>
          </a:prstGeom>
          <a:solidFill>
            <a:srgbClr val="F7F7F7"/>
          </a:solidFill>
          <a:ln w="28575">
            <a:solidFill>
              <a:srgbClr val="2E813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334161-B208-2201-4414-43843F8661D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302941" y="1231596"/>
            <a:ext cx="2324501" cy="3065647"/>
          </a:xfrm>
          <a:prstGeom prst="roundRect">
            <a:avLst/>
          </a:prstGeom>
          <a:solidFill>
            <a:srgbClr val="F7F7F7"/>
          </a:solidFill>
          <a:ln w="28575">
            <a:solidFill>
              <a:srgbClr val="2E813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C655D17-1016-3AF7-40F9-71F3D56F947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380070" y="1231597"/>
            <a:ext cx="2324502" cy="3065647"/>
          </a:xfrm>
          <a:prstGeom prst="roundRect">
            <a:avLst/>
          </a:prstGeom>
          <a:solidFill>
            <a:srgbClr val="F7F7F7"/>
          </a:solidFill>
          <a:ln w="28575">
            <a:solidFill>
              <a:srgbClr val="2E813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6DA4355-FB7E-150A-E6FD-9D2A9C98B9F6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130968" y="1460198"/>
            <a:ext cx="976964" cy="464419"/>
          </a:xfrm>
          <a:prstGeom prst="rect">
            <a:avLst/>
          </a:prstGeom>
        </p:spPr>
        <p:txBody>
          <a:bodyPr/>
          <a:lstStyle>
            <a:lvl1pPr marL="137160" indent="-13716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320040" indent="-13716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502920" indent="-13716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685800" indent="-13716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868680" indent="-13716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2600" b="1"/>
              <a:t>Look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02EF054-D92E-7B08-68DD-7194724245C4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054830" y="1440766"/>
            <a:ext cx="1195136" cy="464419"/>
          </a:xfrm>
          <a:prstGeom prst="rect">
            <a:avLst/>
          </a:prstGeom>
        </p:spPr>
        <p:txBody>
          <a:bodyPr/>
          <a:lstStyle>
            <a:lvl1pPr marL="137160" indent="-13716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320040" indent="-13716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502920" indent="-13716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685800" indent="-13716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868680" indent="-13716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2600" b="1"/>
              <a:t>Listen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4096A72-9A36-1C8E-C3E5-A2773F7D9101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6852288" y="1460197"/>
            <a:ext cx="2122372" cy="464419"/>
          </a:xfrm>
          <a:prstGeom prst="rect">
            <a:avLst/>
          </a:prstGeom>
        </p:spPr>
        <p:txBody>
          <a:bodyPr/>
          <a:lstStyle>
            <a:lvl1pPr marL="137160" indent="-13716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320040" indent="-13716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502920" indent="-13716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685800" indent="-13716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868680" indent="-13716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2600" b="1"/>
              <a:t>Feel</a:t>
            </a:r>
            <a:r>
              <a:rPr lang="en-CA" sz="1400" b="1"/>
              <a:t> </a:t>
            </a:r>
            <a:r>
              <a:rPr lang="en-CA" sz="1200" b="1"/>
              <a:t>(carefully)</a:t>
            </a:r>
            <a:endParaRPr lang="en-CA" sz="2600" b="1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06268744-B012-5CCD-4F8B-8FD6526B5ADA}"/>
              </a:ext>
            </a:extLst>
          </p:cNvPr>
          <p:cNvSpPr>
            <a:spLocks noGrp="1"/>
          </p:cNvSpPr>
          <p:nvPr>
            <p:ph idx="1"/>
            <p:custDataLst>
              <p:tags r:id="rId9"/>
            </p:custDataLst>
          </p:nvPr>
        </p:nvSpPr>
        <p:spPr>
          <a:xfrm>
            <a:off x="789273" y="1906577"/>
            <a:ext cx="1809550" cy="2360596"/>
          </a:xfrm>
        </p:spPr>
        <p:txBody>
          <a:bodyPr/>
          <a:lstStyle/>
          <a:p>
            <a:r>
              <a:rPr lang="en-US" sz="1800"/>
              <a:t>Equipment left running</a:t>
            </a:r>
          </a:p>
          <a:p>
            <a:r>
              <a:rPr lang="en-US" sz="1800"/>
              <a:t>Malfunctioning controls</a:t>
            </a:r>
          </a:p>
          <a:p>
            <a:r>
              <a:rPr lang="en-US" sz="1800"/>
              <a:t>Clogged filters</a:t>
            </a:r>
          </a:p>
          <a:p>
            <a:r>
              <a:rPr lang="en-US" sz="1800"/>
              <a:t>Condensation on pipes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C367C63-5905-6C14-3C0F-DE66702A1CBB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3722570" y="1913790"/>
            <a:ext cx="1605013" cy="236059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37160" indent="-13716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320040" indent="-13716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502920" indent="-13716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685800" indent="-13716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868680" indent="-13716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Noisy equipment</a:t>
            </a:r>
          </a:p>
          <a:p>
            <a:r>
              <a:rPr lang="en-US" sz="1800"/>
              <a:t>Compressed air leaks</a:t>
            </a:r>
          </a:p>
          <a:p>
            <a:r>
              <a:rPr lang="en-US" sz="1800"/>
              <a:t>Employee complaints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98FAC10D-254F-F299-C6C7-4D7F71451274}"/>
              </a:ext>
            </a:extLst>
          </p:cNvPr>
          <p:cNvSpPr txBox="1">
            <a:spLocks/>
          </p:cNvSpPr>
          <p:nvPr>
            <p:custDataLst>
              <p:tags r:id="rId11"/>
            </p:custDataLst>
          </p:nvPr>
        </p:nvSpPr>
        <p:spPr>
          <a:xfrm>
            <a:off x="6662684" y="1924616"/>
            <a:ext cx="1692043" cy="236059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37160" indent="-13716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320040" indent="-13716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502920" indent="-13716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685800" indent="-13716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868680" indent="-13716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Excessive heat or cold</a:t>
            </a:r>
          </a:p>
          <a:p>
            <a:r>
              <a:rPr lang="en-US" sz="1800"/>
              <a:t>Drafts – heating or cooling loss</a:t>
            </a:r>
          </a:p>
          <a:p>
            <a:r>
              <a:rPr lang="en-US" sz="1800"/>
              <a:t>Vibration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89B53E7-FC5A-E899-E437-C93EE973412F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90914" y="1021406"/>
            <a:ext cx="924551" cy="889977"/>
          </a:xfrm>
          <a:prstGeom prst="ellipse">
            <a:avLst/>
          </a:prstGeom>
          <a:solidFill>
            <a:srgbClr val="F0FAF2"/>
          </a:solidFill>
          <a:ln w="28575">
            <a:solidFill>
              <a:srgbClr val="2E813E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CA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67CF508-1C78-36EA-D7C1-3D4188FE99C6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3014443" y="1016600"/>
            <a:ext cx="924551" cy="889977"/>
          </a:xfrm>
          <a:prstGeom prst="ellipse">
            <a:avLst/>
          </a:prstGeom>
          <a:solidFill>
            <a:srgbClr val="F0FAF2"/>
          </a:solidFill>
          <a:ln w="28575">
            <a:solidFill>
              <a:srgbClr val="2E813E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CA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0E674AD-4083-621F-E7A1-C7A164303584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5960984" y="1015208"/>
            <a:ext cx="924551" cy="889977"/>
          </a:xfrm>
          <a:prstGeom prst="ellipse">
            <a:avLst/>
          </a:prstGeom>
          <a:solidFill>
            <a:srgbClr val="F0FAF2"/>
          </a:solidFill>
          <a:ln w="28575">
            <a:solidFill>
              <a:srgbClr val="2E813E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CA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9EBFBF99-8861-26DB-F90E-02D46257978F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219671" y="1159849"/>
            <a:ext cx="561436" cy="561436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1886C076-E1AB-60B5-41AD-7C28A507E1F3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66972" y="1159849"/>
            <a:ext cx="561436" cy="561436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B9953536-9584-670E-2A0B-4078314FAD1B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187885" y="1159849"/>
            <a:ext cx="561436" cy="56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827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5A2A1-729F-9D5E-3139-03806B119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1B74A-F2A7-F4F3-4ED8-CA38C36F41B6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457200"/>
            <a:ext cx="8229600" cy="457200"/>
          </a:xfrm>
        </p:spPr>
        <p:txBody>
          <a:bodyPr anchor="t">
            <a:normAutofit/>
          </a:bodyPr>
          <a:lstStyle/>
          <a:p>
            <a:r>
              <a:rPr lang="en-CA"/>
              <a:t>Safety reminders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749B04A2-19BF-6449-3348-AF1EB669934F}"/>
              </a:ext>
            </a:extLst>
          </p:cNvPr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143000"/>
            <a:ext cx="3950208" cy="3200400"/>
          </a:xfrm>
        </p:spPr>
        <p:txBody>
          <a:bodyPr>
            <a:normAutofit/>
          </a:bodyPr>
          <a:lstStyle/>
          <a:p>
            <a:r>
              <a:rPr lang="en-US" dirty="0"/>
              <a:t>Wear required personal protective equipment (PPE) at all times </a:t>
            </a:r>
          </a:p>
          <a:p>
            <a:r>
              <a:rPr lang="en-US" dirty="0"/>
              <a:t>Stay in designated walkways </a:t>
            </a:r>
          </a:p>
          <a:p>
            <a:r>
              <a:rPr lang="en-US" dirty="0"/>
              <a:t>Do not write notes while walking</a:t>
            </a:r>
          </a:p>
          <a:p>
            <a:r>
              <a:rPr lang="en-US" dirty="0"/>
              <a:t>Do not touch equipment unless authorized</a:t>
            </a:r>
          </a:p>
          <a:p>
            <a:r>
              <a:rPr lang="en-US" dirty="0"/>
              <a:t>Follow all site instructions</a:t>
            </a:r>
          </a:p>
        </p:txBody>
      </p:sp>
      <p:pic>
        <p:nvPicPr>
          <p:cNvPr id="11" name="Picture 10" descr="Smiling firefighter wearing hard hat">
            <a:extLst>
              <a:ext uri="{FF2B5EF4-FFF2-40B4-BE49-F238E27FC236}">
                <a16:creationId xmlns:a16="http://schemas.microsoft.com/office/drawing/2014/main" id="{DCDDB9B5-C407-CC24-D572-442CC7013CC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rcRect l="8857" r="8857"/>
          <a:stretch/>
        </p:blipFill>
        <p:spPr>
          <a:xfrm>
            <a:off x="4733925" y="914400"/>
            <a:ext cx="3600778" cy="29172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C36B86-15C3-8877-0B9C-00D5319FA93C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4"/>
            </p:custDataLst>
          </p:nvPr>
        </p:nvSpPr>
        <p:spPr>
          <a:xfrm>
            <a:off x="457200" y="4617720"/>
            <a:ext cx="558265" cy="3200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B442C30-933E-0741-AC11-FF2C510DF436}" type="slidenum">
              <a:rPr lang="en-CA" smtClean="0"/>
              <a:pPr>
                <a:spcAft>
                  <a:spcPts val="600"/>
                </a:spcAft>
              </a:pPr>
              <a:t>17</a:t>
            </a:fld>
            <a:endParaRPr lang="en-CA"/>
          </a:p>
        </p:txBody>
      </p:sp>
      <p:pic>
        <p:nvPicPr>
          <p:cNvPr id="3" name="Graphic 2" descr="Document with solid fill">
            <a:extLst>
              <a:ext uri="{FF2B5EF4-FFF2-40B4-BE49-F238E27FC236}">
                <a16:creationId xmlns:a16="http://schemas.microsoft.com/office/drawing/2014/main" id="{9F439BDC-A460-F9B6-7D6A-9FE935BA927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430" y="180470"/>
            <a:ext cx="738555" cy="73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067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84834-CDF6-9C2F-8A40-7F879707047F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Example questions to ask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3458D5-3950-456E-FAA8-5590FBE915A0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9B442C30-933E-0741-AC11-FF2C510DF436}" type="slidenum">
              <a:rPr lang="en-CA" smtClean="0"/>
              <a:t>18</a:t>
            </a:fld>
            <a:endParaRPr lang="en-CA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E2AA5C0-1CD4-F903-52B5-63835DA82A20}"/>
              </a:ext>
            </a:extLst>
          </p:cNvPr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1600" dirty="0"/>
              <a:t>What time does the equipment need to be started to meet production? 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What are the minimum/maximum setpoint requirements of the system or equipment? 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What equipment can be turned off at breaks, lunch or between shifts?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What time can the equipment be turned off after production? 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Can wasted energy be recovered or reused? 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What is the overall system requirement? 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Have there been any complaints about the equipment or facility conditions? </a:t>
            </a:r>
            <a:endParaRPr lang="en-CA" sz="1600" dirty="0"/>
          </a:p>
        </p:txBody>
      </p:sp>
      <p:pic>
        <p:nvPicPr>
          <p:cNvPr id="3" name="Graphic 2" descr="Document with solid fill">
            <a:extLst>
              <a:ext uri="{FF2B5EF4-FFF2-40B4-BE49-F238E27FC236}">
                <a16:creationId xmlns:a16="http://schemas.microsoft.com/office/drawing/2014/main" id="{881ADAB7-745D-95A9-A75B-F780DFE794D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94430" y="180470"/>
            <a:ext cx="738555" cy="73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31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055402-66E3-77CB-4052-1F3F2DE25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BB545-94DD-4A61-95CD-F4D89DE437F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480004"/>
            <a:ext cx="8229600" cy="457200"/>
          </a:xfrm>
        </p:spPr>
        <p:txBody>
          <a:bodyPr/>
          <a:lstStyle/>
          <a:p>
            <a:r>
              <a:rPr lang="en-US"/>
              <a:t>What makes a good observation?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15E50-3DC3-6A51-9582-9915B94E4223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200" y="1149198"/>
            <a:ext cx="8017099" cy="3522694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Be specific: What’s happening? Where? When?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Describe what was seen, heard or felt (if safe)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Include location, equipment, timing and any clues (like sound or heat)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Mention if it is usual or unusual operation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Flag anything that needs follow-up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Use plain language — no need to analyze or propose a full solution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31D67B-3AEA-8242-B29F-F2EEB93397D7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9B442C30-933E-0741-AC11-FF2C510DF436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0254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C7A59-1E4B-46A8-610E-98EC1FF19D5F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467020"/>
            <a:ext cx="8229600" cy="457200"/>
          </a:xfr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CA" dirty="0"/>
              <a:t>Why we are here?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4CD59C8-F405-B1D2-E315-D018390CF321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Understand facility energy 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Prepare for the upcoming walkthrough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Make sure everyone knows what to look for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Share quick safety tips and ensure respectful conduct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Go over how to record observations properly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Help achieve meaningful results during the hunt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FC504D-00AF-0699-BD86-FB18B7B1710D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9B442C30-933E-0741-AC11-FF2C510DF436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73831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642F65-5ADC-5001-0B36-39A300208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project&#10;&#10;AI-generated content may be incorrect.">
            <a:extLst>
              <a:ext uri="{FF2B5EF4-FFF2-40B4-BE49-F238E27FC236}">
                <a16:creationId xmlns:a16="http://schemas.microsoft.com/office/drawing/2014/main" id="{147E7B3B-17A3-1AE0-EEF8-AE8294DCBC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1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504662" y="1015915"/>
            <a:ext cx="6343976" cy="330217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E1D3FE-426B-65AF-39FD-84B9E8633F63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447586"/>
            <a:ext cx="8229600" cy="457200"/>
          </a:xfrm>
        </p:spPr>
        <p:txBody>
          <a:bodyPr/>
          <a:lstStyle/>
          <a:p>
            <a:r>
              <a:rPr lang="en-US" dirty="0"/>
              <a:t>Example: a clear tracking sheet entry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0A950D-C707-366D-1EE3-7956C2783730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9B442C30-933E-0741-AC11-FF2C510DF436}" type="slidenum">
              <a:rPr lang="en-CA" smtClean="0"/>
              <a:t>20</a:t>
            </a:fld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BD1C54-0CFF-2D01-3A03-3FF4D4D9FDD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04662" y="1382397"/>
            <a:ext cx="2099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b="1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Compressor room 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8DA1F35-1821-B826-FF70-117CE12C4574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324375" y="1659750"/>
            <a:ext cx="774701" cy="300082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0F0E933-6810-6453-EC87-863728276A01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952416" y="1747368"/>
            <a:ext cx="449516" cy="300082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EC337E-4BB0-4A27-669D-22D58BFF42F1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4433682" y="1252077"/>
            <a:ext cx="449516" cy="300082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990FADC-097D-2DB2-1AF1-1A1481462ED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4918789" y="1491547"/>
            <a:ext cx="1011711" cy="300082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C12111-9CCB-B6AF-BD87-E4F80CD9D4CB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555866" y="2326668"/>
            <a:ext cx="4362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Air compressor runs continuously overnight even when no production is happening. Hissing noise near the valve. Gauges indicate no pressure drop.</a:t>
            </a:r>
            <a:endParaRPr lang="en-CA" sz="1000" b="1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6ACDA8-CD8C-FF32-1E77-72C561AEC791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55866" y="3455120"/>
            <a:ext cx="4215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Investigate valve for leak. Install automatic shutoff or schedule downtime.</a:t>
            </a:r>
            <a:endParaRPr lang="en-CA" sz="1000" b="1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4038A97A-FACD-6EE4-694E-D376501D31B4}"/>
              </a:ext>
            </a:extLst>
          </p:cNvPr>
          <p:cNvGraphicFramePr>
            <a:graphicFrameLocks noGrp="1"/>
          </p:cNvGraphicFramePr>
          <p:nvPr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2758230930"/>
              </p:ext>
            </p:extLst>
          </p:nvPr>
        </p:nvGraphicFramePr>
        <p:xfrm>
          <a:off x="4883198" y="2368018"/>
          <a:ext cx="1892252" cy="396240"/>
        </p:xfrm>
        <a:graphic>
          <a:graphicData uri="http://schemas.openxmlformats.org/drawingml/2006/table">
            <a:tbl>
              <a:tblPr/>
              <a:tblGrid>
                <a:gridCol w="1892252">
                  <a:extLst>
                    <a:ext uri="{9D8B030D-6E8A-4147-A177-3AD203B41FA5}">
                      <a16:colId xmlns:a16="http://schemas.microsoft.com/office/drawing/2014/main" val="209509216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1" kern="1200">
                          <a:solidFill>
                            <a:schemeClr val="accent6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Reduced noise for staff. Less wear on equipment.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1559320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8876307E-E7F2-F274-C7E8-418A19B9DB00}"/>
              </a:ext>
            </a:extLst>
          </p:cNvPr>
          <p:cNvGraphicFramePr>
            <a:graphicFrameLocks noGrp="1"/>
          </p:cNvGraphicFramePr>
          <p:nvPr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610872767"/>
              </p:ext>
            </p:extLst>
          </p:nvPr>
        </p:nvGraphicFramePr>
        <p:xfrm>
          <a:off x="4918789" y="3306590"/>
          <a:ext cx="1786811" cy="701040"/>
        </p:xfrm>
        <a:graphic>
          <a:graphicData uri="http://schemas.openxmlformats.org/drawingml/2006/table">
            <a:tbl>
              <a:tblPr/>
              <a:tblGrid>
                <a:gridCol w="1786811">
                  <a:extLst>
                    <a:ext uri="{9D8B030D-6E8A-4147-A177-3AD203B41FA5}">
                      <a16:colId xmlns:a16="http://schemas.microsoft.com/office/drawing/2014/main" val="24985842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1" kern="1200">
                          <a:solidFill>
                            <a:schemeClr val="accent6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Need approval from maintenance supervisor to test shutdown during off-hours.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4762254"/>
                  </a:ext>
                </a:extLst>
              </a:tr>
            </a:tbl>
          </a:graphicData>
        </a:graphic>
      </p:graphicFrame>
      <p:pic>
        <p:nvPicPr>
          <p:cNvPr id="3" name="Graphic 2" descr="Document with solid fill">
            <a:extLst>
              <a:ext uri="{FF2B5EF4-FFF2-40B4-BE49-F238E27FC236}">
                <a16:creationId xmlns:a16="http://schemas.microsoft.com/office/drawing/2014/main" id="{85647347-7103-FB4F-65DE-CE95B872430F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194430" y="180470"/>
            <a:ext cx="738555" cy="73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0943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8D5DC-58CF-4C42-A5F9-9DACDE614AB8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en-US"/>
              <a:t>Eliminating energy waste</a:t>
            </a:r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B99E18-C090-CB4C-AE3B-F92EF4AA1E66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9B442C30-933E-0741-AC11-FF2C510DF436}" type="slidenum">
              <a:rPr lang="en-CA" smtClean="0"/>
              <a:t>21</a:t>
            </a:fld>
            <a:endParaRPr lang="en-CA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666F6E7-D3A4-F699-DD77-31095BF47AEE}"/>
              </a:ext>
            </a:extLst>
          </p:cNvPr>
          <p:cNvGraphicFramePr/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348882557"/>
              </p:ext>
            </p:extLst>
          </p:nvPr>
        </p:nvGraphicFramePr>
        <p:xfrm>
          <a:off x="616220" y="896397"/>
          <a:ext cx="5848974" cy="3721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8" name="Graphic 7" descr="Diamond">
            <a:extLst>
              <a:ext uri="{FF2B5EF4-FFF2-40B4-BE49-F238E27FC236}">
                <a16:creationId xmlns:a16="http://schemas.microsoft.com/office/drawing/2014/main" id="{6DF06E27-65C2-B3F6-7B0E-E0F5459360E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49443" y="1397258"/>
            <a:ext cx="558265" cy="558265"/>
          </a:xfrm>
          <a:prstGeom prst="rect">
            <a:avLst/>
          </a:prstGeom>
        </p:spPr>
      </p:pic>
      <p:pic>
        <p:nvPicPr>
          <p:cNvPr id="9" name="Graphic 8" descr="Magnifying glass">
            <a:extLst>
              <a:ext uri="{FF2B5EF4-FFF2-40B4-BE49-F238E27FC236}">
                <a16:creationId xmlns:a16="http://schemas.microsoft.com/office/drawing/2014/main" id="{E6512430-0EC1-A49B-D36C-1BA11DD40A1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73508" y="3611543"/>
            <a:ext cx="558265" cy="558265"/>
          </a:xfrm>
          <a:prstGeom prst="rect">
            <a:avLst/>
          </a:prstGeom>
        </p:spPr>
      </p:pic>
      <p:pic>
        <p:nvPicPr>
          <p:cNvPr id="10" name="Graphic 9" descr="User">
            <a:extLst>
              <a:ext uri="{FF2B5EF4-FFF2-40B4-BE49-F238E27FC236}">
                <a16:creationId xmlns:a16="http://schemas.microsoft.com/office/drawing/2014/main" id="{290AB8F1-CE49-9318-56EE-5264AEED883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19814" y="2449224"/>
            <a:ext cx="558265" cy="55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823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8D5DC-58CF-4C42-A5F9-9DACDE614AB8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en-US"/>
              <a:t>Next steps 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2AEB4-3CD1-0C46-A2E0-C9A73B24E920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Conduct our energy hunt walkthrough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Use the opportunity tracking sheet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Send your opportunities to the energy champion (me)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Join the energy hunt debrief session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B99E18-C090-CB4C-AE3B-F92EF4AA1E66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9B442C30-933E-0741-AC11-FF2C510DF436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30944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BB314-2EDE-0143-9232-750B37704E7B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CA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DAFD92-0FD8-F545-A25F-EB9C9E20A94E}"/>
              </a:ext>
            </a:extLst>
          </p:cNvPr>
          <p:cNvSpPr>
            <a:spLocks noGrp="1"/>
          </p:cNvSpPr>
          <p:nvPr>
            <p:ph type="body" sz="quarter" idx="10"/>
            <p:custDataLst>
              <p:tags r:id="rId2"/>
            </p:custDataLst>
          </p:nvPr>
        </p:nvSpPr>
        <p:spPr/>
        <p:txBody>
          <a:bodyPr>
            <a:noAutofit/>
          </a:bodyPr>
          <a:lstStyle/>
          <a:p>
            <a:r>
              <a:rPr lang="en-CA" err="1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SaveOnEnergy.ca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4ED086-9DC3-1A4C-BF7F-67203A4AD38A}"/>
              </a:ext>
            </a:extLst>
          </p:cNvPr>
          <p:cNvSpPr>
            <a:spLocks noGrp="1"/>
          </p:cNvSpPr>
          <p:nvPr>
            <p:ph type="body" sz="quarter" idx="11"/>
            <p:custDataLst>
              <p:tags r:id="rId3"/>
            </p:custDataLst>
          </p:nvPr>
        </p:nvSpPr>
        <p:spPr/>
        <p:txBody>
          <a:bodyPr>
            <a:noAutofit/>
          </a:bodyPr>
          <a:lstStyle/>
          <a:p>
            <a:r>
              <a:rPr lang="en-CA">
                <a:ea typeface="Tahoma" panose="020B0604030504040204" pitchFamily="34" charset="0"/>
                <a:cs typeface="Tahoma" panose="020B060403050404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saveonenergy@ieso.ca</a:t>
            </a:r>
            <a:endParaRPr lang="en-CA"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CA"/>
          </a:p>
        </p:txBody>
      </p:sp>
      <p:pic>
        <p:nvPicPr>
          <p:cNvPr id="14" name="Picture Placeholder 13" descr="Twitter icon">
            <a:extLst>
              <a:ext uri="{FF2B5EF4-FFF2-40B4-BE49-F238E27FC236}">
                <a16:creationId xmlns:a16="http://schemas.microsoft.com/office/drawing/2014/main" id="{73F0092D-99EC-E141-B1B6-EFE5BD815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  <p:custDataLst>
              <p:tags r:id="rId4"/>
            </p:custDataLst>
          </p:nvPr>
        </p:nvPicPr>
        <p:blipFill rotWithShape="1">
          <a:blip r:embed="rId13"/>
          <a:srcRect l="9350" r="9350"/>
          <a:stretch/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1EC8E29-AB9C-B148-B04C-0241706843E5}"/>
              </a:ext>
            </a:extLst>
          </p:cNvPr>
          <p:cNvSpPr>
            <a:spLocks noGrp="1"/>
          </p:cNvSpPr>
          <p:nvPr>
            <p:ph type="body" sz="quarter" idx="14"/>
            <p:custDataLst>
              <p:tags r:id="rId5"/>
            </p:custDataLst>
          </p:nvPr>
        </p:nvSpPr>
        <p:spPr/>
        <p:txBody>
          <a:bodyPr>
            <a:noAutofit/>
          </a:bodyPr>
          <a:lstStyle/>
          <a:p>
            <a:r>
              <a:rPr lang="en-CA"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en-CA" err="1"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SaveOnEnergyOnt</a:t>
            </a:r>
            <a:endParaRPr lang="en-CA"/>
          </a:p>
        </p:txBody>
      </p:sp>
      <p:pic>
        <p:nvPicPr>
          <p:cNvPr id="16" name="Picture Placeholder 15" descr="Facebook icon">
            <a:extLst>
              <a:ext uri="{FF2B5EF4-FFF2-40B4-BE49-F238E27FC236}">
                <a16:creationId xmlns:a16="http://schemas.microsoft.com/office/drawing/2014/main" id="{44C0A853-4CFD-3149-B602-6E227618E1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6"/>
            <p:custDataLst>
              <p:tags r:id="rId6"/>
            </p:custDataLst>
          </p:nvPr>
        </p:nvPicPr>
        <p:blipFill rotWithShape="1">
          <a:blip r:embed="rId15"/>
          <a:srcRect/>
          <a:stretch/>
        </p:blipFill>
        <p:spPr/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B9114D3-B949-4445-B594-B748D2A12117}"/>
              </a:ext>
            </a:extLst>
          </p:cNvPr>
          <p:cNvSpPr>
            <a:spLocks noGrp="1"/>
          </p:cNvSpPr>
          <p:nvPr>
            <p:ph type="body" sz="quarter" idx="17"/>
            <p:custDataLst>
              <p:tags r:id="rId7"/>
            </p:custDataLst>
          </p:nvPr>
        </p:nvSpPr>
        <p:spPr>
          <a:xfrm>
            <a:off x="5349875" y="2187516"/>
            <a:ext cx="3336925" cy="234423"/>
          </a:xfrm>
        </p:spPr>
        <p:txBody>
          <a:bodyPr>
            <a:noAutofit/>
          </a:bodyPr>
          <a:lstStyle/>
          <a:p>
            <a:r>
              <a:rPr lang="en-CA">
                <a:ea typeface="Tahoma" panose="020B0604030504040204" pitchFamily="34" charset="0"/>
                <a:cs typeface="Tahoma" panose="020B060403050404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facebook.com/</a:t>
            </a:r>
            <a:r>
              <a:rPr lang="en-CA" err="1">
                <a:ea typeface="Tahoma" panose="020B0604030504040204" pitchFamily="34" charset="0"/>
                <a:cs typeface="Tahoma" panose="020B060403050404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SaveOnEnergyOntario</a:t>
            </a:r>
            <a:endParaRPr lang="en-CA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Picture Placeholder 17" descr="LinkedIn icon">
            <a:extLst>
              <a:ext uri="{FF2B5EF4-FFF2-40B4-BE49-F238E27FC236}">
                <a16:creationId xmlns:a16="http://schemas.microsoft.com/office/drawing/2014/main" id="{25A3F631-9675-C849-8D7E-E7338AA3BA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8"/>
            <p:custDataLst>
              <p:tags r:id="rId8"/>
            </p:custDataLst>
          </p:nvPr>
        </p:nvPicPr>
        <p:blipFill rotWithShape="1">
          <a:blip r:embed="rId17"/>
          <a:srcRect l="289" r="289"/>
          <a:stretch/>
        </p:blipFill>
        <p:spPr/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0DA3770-5F3B-894C-9105-E505B3DF499A}"/>
              </a:ext>
            </a:extLst>
          </p:cNvPr>
          <p:cNvSpPr>
            <a:spLocks noGrp="1"/>
          </p:cNvSpPr>
          <p:nvPr>
            <p:ph type="body" sz="quarter" idx="19"/>
            <p:custDataLst>
              <p:tags r:id="rId9"/>
            </p:custDataLst>
          </p:nvPr>
        </p:nvSpPr>
        <p:spPr>
          <a:xfrm>
            <a:off x="5343525" y="2661027"/>
            <a:ext cx="2203323" cy="493776"/>
          </a:xfrm>
        </p:spPr>
        <p:txBody>
          <a:bodyPr>
            <a:noAutofit/>
          </a:bodyPr>
          <a:lstStyle/>
          <a:p>
            <a:r>
              <a:rPr lang="en-CA">
                <a:ea typeface="Tahoma" panose="020B0604030504040204" pitchFamily="34" charset="0"/>
                <a:cs typeface="Tahoma" panose="020B0604030504040204" pitchFamily="34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linkedin.com/showcase/SaveOnEnergy-Ontario</a:t>
            </a:r>
            <a:endParaRPr lang="en-CA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334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917AE-2E83-A1B4-257D-E2BAF11EE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4A4378-4F7A-9AE7-4A5C-E3CC85BD9019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/>
          <a:p>
            <a:fld id="{9B442C30-933E-0741-AC11-FF2C510DF436}" type="slidenum">
              <a:rPr lang="en-CA" smtClean="0"/>
              <a:t>3</a:t>
            </a:fld>
            <a:endParaRPr lang="en-CA"/>
          </a:p>
        </p:txBody>
      </p:sp>
      <p:pic>
        <p:nvPicPr>
          <p:cNvPr id="3" name="Graphic 2" descr="Document with solid fill">
            <a:extLst>
              <a:ext uri="{FF2B5EF4-FFF2-40B4-BE49-F238E27FC236}">
                <a16:creationId xmlns:a16="http://schemas.microsoft.com/office/drawing/2014/main" id="{6103D1EB-D660-3358-0413-9D344418BC2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94430" y="180470"/>
            <a:ext cx="738555" cy="738555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A9EDFF7-B754-87DE-4006-C4566ABF5F3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870051" y="983151"/>
            <a:ext cx="4915759" cy="2928830"/>
          </a:xfrm>
          <a:prstGeom prst="wedgeRoundRectCallout">
            <a:avLst>
              <a:gd name="adj1" fmla="val 71490"/>
              <a:gd name="adj2" fmla="val -50308"/>
              <a:gd name="adj3" fmla="val 16667"/>
            </a:avLst>
          </a:prstGeom>
          <a:solidFill>
            <a:schemeClr val="bg1"/>
          </a:solidFill>
          <a:ln w="38100">
            <a:solidFill>
              <a:srgbClr val="2E813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you see the document icon in the top-right corner of a slide, it means related information can be found in your handouts, such as the walkthrough reference sheet or opportunity tracking sheet.</a:t>
            </a:r>
            <a:endParaRPr lang="en-CA" sz="2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450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F3993-0A53-012C-B459-F93091C20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563C-C1DD-99FF-5918-1F6E597D16F2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CA" dirty="0"/>
              <a:t>What is an energy hunt?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569320-20FF-20FD-F14F-3D46792787E1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9B442C30-933E-0741-AC11-FF2C510DF436}" type="slidenum">
              <a:rPr lang="en-CA" smtClean="0"/>
              <a:t>4</a:t>
            </a:fld>
            <a:endParaRPr lang="en-CA"/>
          </a:p>
        </p:txBody>
      </p:sp>
      <p:pic>
        <p:nvPicPr>
          <p:cNvPr id="4" name="Picture 3" descr="A group of men wearing safety vests and helmets&#10;&#10;AI-generated content may be incorrect.">
            <a:extLst>
              <a:ext uri="{FF2B5EF4-FFF2-40B4-BE49-F238E27FC236}">
                <a16:creationId xmlns:a16="http://schemas.microsoft.com/office/drawing/2014/main" id="{0B0A6A3E-1BA8-EA55-E0BD-276E4D2A552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585029" y="1142999"/>
            <a:ext cx="4035551" cy="2826835"/>
          </a:xfrm>
          <a:prstGeom prst="rect">
            <a:avLst/>
          </a:prstGeom>
        </p:spPr>
      </p:pic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764C86AA-5375-FDDE-88BF-D12FB7612769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57200" y="1143000"/>
            <a:ext cx="3918227" cy="3200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None/>
              <a:defRPr sz="21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None/>
              <a:defRPr sz="15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None/>
              <a:defRPr sz="15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An energy hunt is a team-based walkthrough to spot where energy is being wasted in day-to-day operations.</a:t>
            </a:r>
          </a:p>
          <a:p>
            <a:r>
              <a:rPr lang="en-US" dirty="0"/>
              <a:t>It relies on the people who best know the systems and operations — you.</a:t>
            </a:r>
          </a:p>
          <a:p>
            <a:r>
              <a:rPr lang="en-US" dirty="0"/>
              <a:t>The goal: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Notice energy waste in real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Capture what you see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Help turn observations into real savings</a:t>
            </a:r>
          </a:p>
        </p:txBody>
      </p:sp>
    </p:spTree>
    <p:extLst>
      <p:ext uri="{BB962C8B-B14F-4D97-AF65-F5344CB8AC3E}">
        <p14:creationId xmlns:p14="http://schemas.microsoft.com/office/powerpoint/2010/main" val="4051204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44689-AAED-2847-9607-EF4A27C31355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CA"/>
              <a:t>Weekly demand profile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4615106-66F1-784E-9686-B6E3168EF832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9B442C30-933E-0741-AC11-FF2C510DF436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98070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15B19-697E-C806-9521-DBD10F09D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9A98A-C91A-150D-EC3F-4DFA78B0276B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409070"/>
            <a:ext cx="8229600" cy="457200"/>
          </a:xfrm>
        </p:spPr>
        <p:txBody>
          <a:bodyPr/>
          <a:lstStyle/>
          <a:p>
            <a:r>
              <a:rPr lang="en-CA" dirty="0"/>
              <a:t>Nine types of energy waste (to spark observations)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8BA5946-B62B-A897-CDDC-999BE3860DD7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9B442C30-933E-0741-AC11-FF2C510DF436}" type="slidenum">
              <a:rPr lang="en-CA" smtClean="0"/>
              <a:t>6</a:t>
            </a:fld>
            <a:endParaRPr lang="en-CA"/>
          </a:p>
        </p:txBody>
      </p:sp>
      <p:pic>
        <p:nvPicPr>
          <p:cNvPr id="5" name="Picture 14" descr="Image result for work station fans industrial">
            <a:extLst>
              <a:ext uri="{FF2B5EF4-FFF2-40B4-BE49-F238E27FC236}">
                <a16:creationId xmlns:a16="http://schemas.microsoft.com/office/drawing/2014/main" id="{C404E365-CEDD-71D7-A120-247B39F13E95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9" r="20083"/>
          <a:stretch/>
        </p:blipFill>
        <p:spPr bwMode="auto">
          <a:xfrm>
            <a:off x="457200" y="1009183"/>
            <a:ext cx="3317038" cy="3318476"/>
          </a:xfrm>
          <a:prstGeom prst="roundRect">
            <a:avLst>
              <a:gd name="adj" fmla="val 16667"/>
            </a:avLst>
          </a:prstGeom>
          <a:ln w="57150">
            <a:solidFill>
              <a:srgbClr val="2E813E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14C57FC8-F2C7-2BBF-65C6-EFCB07B63D70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5259630" y="1009183"/>
            <a:ext cx="3745382" cy="3200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None/>
              <a:defRPr sz="21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None/>
              <a:defRPr sz="15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None/>
              <a:defRPr sz="15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b="1">
                <a:solidFill>
                  <a:schemeClr val="accent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Unnecessary running or idling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Leaks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Friction loss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Sub-optimal efficiency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Malfunctions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System imbalance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Misapplication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Underutilization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Traditional lean waste</a:t>
            </a:r>
          </a:p>
        </p:txBody>
      </p:sp>
      <p:sp>
        <p:nvSpPr>
          <p:cNvPr id="29" name="Arrow: Left 28">
            <a:extLst>
              <a:ext uri="{FF2B5EF4-FFF2-40B4-BE49-F238E27FC236}">
                <a16:creationId xmlns:a16="http://schemas.microsoft.com/office/drawing/2014/main" id="{82C915EE-8D97-5DF2-365F-2AADA9AE46F5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272484" y="921715"/>
            <a:ext cx="863194" cy="457200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0" name="Graphic 29" descr="Document with solid fill">
            <a:extLst>
              <a:ext uri="{FF2B5EF4-FFF2-40B4-BE49-F238E27FC236}">
                <a16:creationId xmlns:a16="http://schemas.microsoft.com/office/drawing/2014/main" id="{4C06A7CF-40B4-6102-942B-8086D8824AD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94430" y="180470"/>
            <a:ext cx="738555" cy="73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56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0080B6-A493-0DA5-DC66-487B4C953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3C04F-3F00-38C1-E441-BAC18D04B9F9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409070"/>
            <a:ext cx="8229600" cy="457200"/>
          </a:xfrm>
        </p:spPr>
        <p:txBody>
          <a:bodyPr/>
          <a:lstStyle/>
          <a:p>
            <a:r>
              <a:rPr lang="en-CA" dirty="0"/>
              <a:t>Nine types of energy waste (to spark observations)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8E9B28E-837A-FC26-71FB-5CC4D9EC3747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9B442C30-933E-0741-AC11-FF2C510DF436}" type="slidenum">
              <a:rPr lang="en-CA" smtClean="0"/>
              <a:t>7</a:t>
            </a:fld>
            <a:endParaRPr lang="en-CA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1BCCB85A-B201-C815-C285-48A6B202A0BF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259630" y="1009183"/>
            <a:ext cx="3745382" cy="3200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None/>
              <a:defRPr sz="21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None/>
              <a:defRPr sz="15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None/>
              <a:defRPr sz="15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Unnecessary running or idling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b="1">
                <a:solidFill>
                  <a:schemeClr val="accent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Leaks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Friction loss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Sub-optimal efficiency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Malfunctions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System imbalance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Misapplication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Underutilization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Traditional lean waste</a:t>
            </a:r>
          </a:p>
        </p:txBody>
      </p:sp>
      <p:sp>
        <p:nvSpPr>
          <p:cNvPr id="29" name="Arrow: Left 28">
            <a:extLst>
              <a:ext uri="{FF2B5EF4-FFF2-40B4-BE49-F238E27FC236}">
                <a16:creationId xmlns:a16="http://schemas.microsoft.com/office/drawing/2014/main" id="{FDC352B8-42C9-FC48-95F3-72169ABE16D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272484" y="1273412"/>
            <a:ext cx="863194" cy="457200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Graphic 2" descr="Document with solid fill">
            <a:extLst>
              <a:ext uri="{FF2B5EF4-FFF2-40B4-BE49-F238E27FC236}">
                <a16:creationId xmlns:a16="http://schemas.microsoft.com/office/drawing/2014/main" id="{14C00643-15EC-27A5-7A4A-50FDBAF2F69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430" y="180470"/>
            <a:ext cx="738555" cy="738555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92D918BB-B9E0-9C51-50FE-AF4D042EADD9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1"/>
          <a:srcRect l="12516" r="12516"/>
          <a:stretch/>
        </p:blipFill>
        <p:spPr bwMode="auto">
          <a:xfrm>
            <a:off x="457200" y="1009183"/>
            <a:ext cx="3317038" cy="3318476"/>
          </a:xfrm>
          <a:prstGeom prst="roundRect">
            <a:avLst>
              <a:gd name="adj" fmla="val 16667"/>
            </a:avLst>
          </a:prstGeom>
          <a:ln w="57150">
            <a:solidFill>
              <a:srgbClr val="2E813E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96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88D5CE-DF0F-D3A3-FED2-E3FB7C88E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87ADF-E02F-39C4-0721-5E7B937267A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409070"/>
            <a:ext cx="8229600" cy="457200"/>
          </a:xfrm>
        </p:spPr>
        <p:txBody>
          <a:bodyPr/>
          <a:lstStyle/>
          <a:p>
            <a:r>
              <a:rPr lang="en-CA" dirty="0"/>
              <a:t>Nine types of energy waste (to spark observations)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C554C0E-D8CF-6EC9-6764-4C11C9BA649B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9B442C30-933E-0741-AC11-FF2C510DF436}" type="slidenum">
              <a:rPr lang="en-CA" smtClean="0"/>
              <a:t>8</a:t>
            </a:fld>
            <a:endParaRPr lang="en-CA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3AD8F6FB-A73C-1113-8B93-4D263602C636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259630" y="1009183"/>
            <a:ext cx="3745382" cy="3200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None/>
              <a:defRPr sz="21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None/>
              <a:defRPr sz="15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None/>
              <a:defRPr sz="15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Unnecessary running or idling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Leaks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b="1">
                <a:solidFill>
                  <a:schemeClr val="accent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Friction loss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Sub-optimal efficiency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Malfunctions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System imbalance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Misapplication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Underutilization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Traditional lean waste</a:t>
            </a:r>
          </a:p>
        </p:txBody>
      </p:sp>
      <p:sp>
        <p:nvSpPr>
          <p:cNvPr id="29" name="Arrow: Left 28">
            <a:extLst>
              <a:ext uri="{FF2B5EF4-FFF2-40B4-BE49-F238E27FC236}">
                <a16:creationId xmlns:a16="http://schemas.microsoft.com/office/drawing/2014/main" id="{2DBCA7E0-540B-6429-C80F-BD076825511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272484" y="1649426"/>
            <a:ext cx="863194" cy="457200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Graphic 2" descr="Document with solid fill">
            <a:extLst>
              <a:ext uri="{FF2B5EF4-FFF2-40B4-BE49-F238E27FC236}">
                <a16:creationId xmlns:a16="http://schemas.microsoft.com/office/drawing/2014/main" id="{42A33D8E-CED5-F1BD-0AAA-3E104823545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430" y="180470"/>
            <a:ext cx="738555" cy="738555"/>
          </a:xfrm>
          <a:prstGeom prst="rect">
            <a:avLst/>
          </a:prstGeom>
        </p:spPr>
      </p:pic>
      <p:pic>
        <p:nvPicPr>
          <p:cNvPr id="5" name="Picture 4" descr="Close-up of a grey square with a black line&#10;&#10;AI-generated content may be incorrect.">
            <a:extLst>
              <a:ext uri="{FF2B5EF4-FFF2-40B4-BE49-F238E27FC236}">
                <a16:creationId xmlns:a16="http://schemas.microsoft.com/office/drawing/2014/main" id="{C472D2ED-2669-D093-C0F9-6869EE4FF45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rcRect l="8335" t="4599" r="4945" b="8734"/>
          <a:stretch>
            <a:fillRect/>
          </a:stretch>
        </p:blipFill>
        <p:spPr>
          <a:xfrm>
            <a:off x="457200" y="1009183"/>
            <a:ext cx="3310403" cy="3308435"/>
          </a:xfrm>
          <a:prstGeom prst="roundRect">
            <a:avLst>
              <a:gd name="adj" fmla="val 16667"/>
            </a:avLst>
          </a:prstGeom>
          <a:ln w="57150">
            <a:solidFill>
              <a:srgbClr val="2E813E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8470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2AAC2-3A72-7ED7-0BFA-B3B7FF6AB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BF9BF-B463-5826-E6EC-77DFE29E3026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409070"/>
            <a:ext cx="8229600" cy="457200"/>
          </a:xfrm>
        </p:spPr>
        <p:txBody>
          <a:bodyPr/>
          <a:lstStyle/>
          <a:p>
            <a:r>
              <a:rPr lang="en-CA" dirty="0"/>
              <a:t>Nine types of energy waste (to spark observations)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FB5F380-6907-061C-DE3B-D8C48AC806E2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9B442C30-933E-0741-AC11-FF2C510DF436}" type="slidenum">
              <a:rPr lang="en-CA" smtClean="0"/>
              <a:t>9</a:t>
            </a:fld>
            <a:endParaRPr lang="en-CA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0071BF64-B818-270F-F067-F2B0341652ED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259630" y="1009183"/>
            <a:ext cx="3745382" cy="3200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None/>
              <a:defRPr sz="21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None/>
              <a:defRPr sz="15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Arial" panose="020B0604020202020204" pitchFamily="34" charset="0"/>
              <a:buNone/>
              <a:defRPr sz="1500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Unnecessary running or idling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Leaks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Friction loss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b="1">
                <a:solidFill>
                  <a:schemeClr val="accent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Sub-optimal efficiency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Malfunctions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System imbalance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Misapplication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Underutilization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ea typeface="Tahoma" panose="020B0604030504040204" pitchFamily="34" charset="0"/>
                <a:cs typeface="Tahoma" panose="020B0604030504040204" pitchFamily="34" charset="0"/>
              </a:rPr>
              <a:t>Traditional lean waste</a:t>
            </a:r>
          </a:p>
        </p:txBody>
      </p:sp>
      <p:sp>
        <p:nvSpPr>
          <p:cNvPr id="29" name="Arrow: Left 28">
            <a:extLst>
              <a:ext uri="{FF2B5EF4-FFF2-40B4-BE49-F238E27FC236}">
                <a16:creationId xmlns:a16="http://schemas.microsoft.com/office/drawing/2014/main" id="{17EEF1B0-5848-F02D-C98B-D835C9459DE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272484" y="1999802"/>
            <a:ext cx="863194" cy="457200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Graphic 2" descr="Document with solid fill">
            <a:extLst>
              <a:ext uri="{FF2B5EF4-FFF2-40B4-BE49-F238E27FC236}">
                <a16:creationId xmlns:a16="http://schemas.microsoft.com/office/drawing/2014/main" id="{28D24E5B-74F6-4643-8819-F1FC7FB97BA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430" y="180470"/>
            <a:ext cx="738555" cy="738555"/>
          </a:xfrm>
          <a:prstGeom prst="rect">
            <a:avLst/>
          </a:prstGeom>
        </p:spPr>
      </p:pic>
      <p:pic>
        <p:nvPicPr>
          <p:cNvPr id="8" name="Picture 7" descr="A close up of a machine&#10;&#10;AI-generated content may be incorrect.">
            <a:extLst>
              <a:ext uri="{FF2B5EF4-FFF2-40B4-BE49-F238E27FC236}">
                <a16:creationId xmlns:a16="http://schemas.microsoft.com/office/drawing/2014/main" id="{4229D241-4A69-4DF3-A550-30F84AC4915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57200" y="1009183"/>
            <a:ext cx="3320041" cy="3315695"/>
          </a:xfrm>
          <a:prstGeom prst="roundRect">
            <a:avLst>
              <a:gd name="adj" fmla="val 16667"/>
            </a:avLst>
          </a:prstGeom>
          <a:ln w="57150">
            <a:solidFill>
              <a:srgbClr val="2E813E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810498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heme/theme1.xml><?xml version="1.0" encoding="utf-8"?>
<a:theme xmlns:a="http://schemas.openxmlformats.org/drawingml/2006/main" name="IESO_Theme Aug 4 2020">
  <a:themeElements>
    <a:clrScheme name="Save on Energy Light BG">
      <a:dk1>
        <a:srgbClr val="54585A"/>
      </a:dk1>
      <a:lt1>
        <a:srgbClr val="FFFFFF"/>
      </a:lt1>
      <a:dk2>
        <a:srgbClr val="2E813E"/>
      </a:dk2>
      <a:lt2>
        <a:srgbClr val="F7F7F5"/>
      </a:lt2>
      <a:accent1>
        <a:srgbClr val="F5DB00"/>
      </a:accent1>
      <a:accent2>
        <a:srgbClr val="F26D04"/>
      </a:accent2>
      <a:accent3>
        <a:srgbClr val="058DCF"/>
      </a:accent3>
      <a:accent4>
        <a:srgbClr val="A2E00A"/>
      </a:accent4>
      <a:accent5>
        <a:srgbClr val="009E95"/>
      </a:accent5>
      <a:accent6>
        <a:srgbClr val="007398"/>
      </a:accent6>
      <a:hlink>
        <a:srgbClr val="2E813E"/>
      </a:hlink>
      <a:folHlink>
        <a:srgbClr val="00739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E PP Template.potx" id="{25267C70-E751-4A7A-B6B3-4653CCC7C5AA}" vid="{1532E488-1C16-44AD-8EFA-4588E0ADC90E}"/>
    </a:ext>
  </a:extLst>
</a:theme>
</file>

<file path=ppt/theme/theme2.xml><?xml version="1.0" encoding="utf-8"?>
<a:theme xmlns:a="http://schemas.openxmlformats.org/drawingml/2006/main" name="Custom Design">
  <a:themeElements>
    <a:clrScheme name="Save on Energy Dark BG">
      <a:dk1>
        <a:srgbClr val="54585A"/>
      </a:dk1>
      <a:lt1>
        <a:srgbClr val="FFFFFF"/>
      </a:lt1>
      <a:dk2>
        <a:srgbClr val="2E813E"/>
      </a:dk2>
      <a:lt2>
        <a:srgbClr val="F7F7F5"/>
      </a:lt2>
      <a:accent1>
        <a:srgbClr val="F5DB00"/>
      </a:accent1>
      <a:accent2>
        <a:srgbClr val="F26D04"/>
      </a:accent2>
      <a:accent3>
        <a:srgbClr val="058DCF"/>
      </a:accent3>
      <a:accent4>
        <a:srgbClr val="A2E00A"/>
      </a:accent4>
      <a:accent5>
        <a:srgbClr val="009E95"/>
      </a:accent5>
      <a:accent6>
        <a:srgbClr val="007398"/>
      </a:accent6>
      <a:hlink>
        <a:srgbClr val="F7F7F5"/>
      </a:hlink>
      <a:folHlink>
        <a:srgbClr val="A2E00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E PP Template.potx" id="{25267C70-E751-4A7A-B6B3-4653CCC7C5AA}" vid="{8E218291-9926-41D3-BCD6-FAA4277872B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FB07EAF91C5B4C82121B7C3CF04936" ma:contentTypeVersion="18" ma:contentTypeDescription="Crée un document." ma:contentTypeScope="" ma:versionID="480d6b5144a051d4b931a6b58e54868f">
  <xsd:schema xmlns:xsd="http://www.w3.org/2001/XMLSchema" xmlns:xs="http://www.w3.org/2001/XMLSchema" xmlns:p="http://schemas.microsoft.com/office/2006/metadata/properties" xmlns:ns2="dea40994-8253-4ce7-b671-624da6da63b5" xmlns:ns3="42f7426d-460a-433c-9f53-26f148e10290" targetNamespace="http://schemas.microsoft.com/office/2006/metadata/properties" ma:root="true" ma:fieldsID="c325f9a11bf082050f33e75f065200c3" ns2:_="" ns3:_="">
    <xsd:import namespace="dea40994-8253-4ce7-b671-624da6da63b5"/>
    <xsd:import namespace="42f7426d-460a-433c-9f53-26f148e102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_Flow_SignoffStatus" minOccurs="0"/>
                <xsd:element ref="ns2:MediaServiceLocation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a40994-8253-4ce7-b671-624da6da63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alises d’images" ma:readOnly="false" ma:fieldId="{5cf76f15-5ced-4ddc-b409-7134ff3c332f}" ma:taxonomyMulti="true" ma:sspId="83d0b4d8-5c5f-4185-942c-a9d3a023e78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Flow_SignoffStatus" ma:index="21" nillable="true" ma:displayName="État de validation" ma:format="Dropdown" ma:internalName="_x00c9_tat_x0020_de_x0020_validation">
      <xsd:simpleType>
        <xsd:restriction base="dms:Text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f7426d-460a-433c-9f53-26f148e1029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ab4cbb3-1fb0-4522-9371-c65d6a1dfbf7}" ma:internalName="TaxCatchAll" ma:showField="CatchAllData" ma:web="42f7426d-460a-433c-9f53-26f148e102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2f7426d-460a-433c-9f53-26f148e10290" xsi:nil="true"/>
    <lcf76f155ced4ddcb4097134ff3c332f xmlns="dea40994-8253-4ce7-b671-624da6da63b5">
      <Terms xmlns="http://schemas.microsoft.com/office/infopath/2007/PartnerControls"/>
    </lcf76f155ced4ddcb4097134ff3c332f>
    <_Flow_SignoffStatus xmlns="dea40994-8253-4ce7-b671-624da6da63b5" xsi:nil="true"/>
  </documentManagement>
</p:properties>
</file>

<file path=customXml/itemProps1.xml><?xml version="1.0" encoding="utf-8"?>
<ds:datastoreItem xmlns:ds="http://schemas.openxmlformats.org/officeDocument/2006/customXml" ds:itemID="{0978DA51-211B-4F6F-B6E8-532AFC1DF8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ea40994-8253-4ce7-b671-624da6da63b5"/>
    <ds:schemaRef ds:uri="42f7426d-460a-433c-9f53-26f148e1029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1C06817-BCB6-4616-B8B8-A900085D543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E1C4C43-D39B-4B56-93F7-C6B897313147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www.w3.org/XML/1998/namespace"/>
    <ds:schemaRef ds:uri="http://purl.org/dc/dcmitype/"/>
    <ds:schemaRef ds:uri="dea40994-8253-4ce7-b671-624da6da63b5"/>
    <ds:schemaRef ds:uri="http://schemas.microsoft.com/office/2006/metadata/properties"/>
    <ds:schemaRef ds:uri="http://schemas.microsoft.com/office/infopath/2007/PartnerControls"/>
    <ds:schemaRef ds:uri="42f7426d-460a-433c-9f53-26f148e10290"/>
    <ds:schemaRef ds:uri="http://purl.org/dc/terms/"/>
    <ds:schemaRef ds:uri="f4a7037d-2c91-456a-9c53-7c54193010e7"/>
    <ds:schemaRef ds:uri="8bf7699e-57e6-40cc-a000-9feaafcaef6e"/>
  </ds:schemaRefs>
</ds:datastoreItem>
</file>

<file path=docMetadata/LabelInfo.xml><?xml version="1.0" encoding="utf-8"?>
<clbl:labelList xmlns:clbl="http://schemas.microsoft.com/office/2020/mipLabelMetadata">
  <clbl:label id="{5319fa30-71b2-4faa-9b9e-6cd99a10ca4d}" enabled="0" method="" siteId="{5319fa30-71b2-4faa-9b9e-6cd99a10ca4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SOE-PP-Template</Template>
  <TotalTime>26</TotalTime>
  <Words>3304</Words>
  <Application>Microsoft Office PowerPoint</Application>
  <PresentationFormat>On-screen Show (16:9)</PresentationFormat>
  <Paragraphs>317</Paragraphs>
  <Slides>23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IESO_Theme Aug 4 2020</vt:lpstr>
      <vt:lpstr>Custom Design</vt:lpstr>
      <vt:lpstr>Preparatory session for the upcoming energy hunt walkthrough</vt:lpstr>
      <vt:lpstr>Why we are here?</vt:lpstr>
      <vt:lpstr>PowerPoint Presentation</vt:lpstr>
      <vt:lpstr>What is an energy hunt?</vt:lpstr>
      <vt:lpstr>Weekly demand profile</vt:lpstr>
      <vt:lpstr>Nine types of energy waste (to spark observations)</vt:lpstr>
      <vt:lpstr>Nine types of energy waste (to spark observations)</vt:lpstr>
      <vt:lpstr>Nine types of energy waste (to spark observations)</vt:lpstr>
      <vt:lpstr>Nine types of energy waste (to spark observations)</vt:lpstr>
      <vt:lpstr>Nine types of energy waste (to spark observations)</vt:lpstr>
      <vt:lpstr>Nine types of energy waste (to spark observations)</vt:lpstr>
      <vt:lpstr>Nine types of energy waste (to spark observations)</vt:lpstr>
      <vt:lpstr>Nine types of energy waste (to spark observations)</vt:lpstr>
      <vt:lpstr>Nine types of energy waste (to spark observations)</vt:lpstr>
      <vt:lpstr>Tips for the walkthrough</vt:lpstr>
      <vt:lpstr>How to spot energy waste safely</vt:lpstr>
      <vt:lpstr>Safety reminders</vt:lpstr>
      <vt:lpstr>Example questions to ask</vt:lpstr>
      <vt:lpstr>What makes a good observation?</vt:lpstr>
      <vt:lpstr>Example: a clear tracking sheet entry</vt:lpstr>
      <vt:lpstr>Eliminating energy waste</vt:lpstr>
      <vt:lpstr>Next steps </vt:lpstr>
      <vt:lpstr>Thank you</vt:lpstr>
    </vt:vector>
  </TitlesOfParts>
  <Manager/>
  <Company>IESO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SOE PP Template Title Slide is set in Tahoma 26pt Sample Title Slide with Image</dc:title>
  <dc:subject/>
  <dc:creator>Trisha Hickson</dc:creator>
  <cp:keywords/>
  <dc:description/>
  <cp:lastModifiedBy>Michelle Wang</cp:lastModifiedBy>
  <cp:revision>2</cp:revision>
  <dcterms:created xsi:type="dcterms:W3CDTF">2020-12-09T20:37:14Z</dcterms:created>
  <dcterms:modified xsi:type="dcterms:W3CDTF">2025-11-27T16:37:11Z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0x01010011FB07EAF91C5B4C82121B7C3CF04936</vt:lpwstr>
  </property>
</Properties>
</file>